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300" r:id="rId6"/>
    <p:sldId id="261" r:id="rId7"/>
    <p:sldId id="301" r:id="rId8"/>
    <p:sldId id="306" r:id="rId9"/>
    <p:sldId id="30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0276" autoAdjust="0"/>
  </p:normalViewPr>
  <p:slideViewPr>
    <p:cSldViewPr snapToGrid="0">
      <p:cViewPr varScale="1">
        <p:scale>
          <a:sx n="65" d="100"/>
          <a:sy n="65" d="100"/>
        </p:scale>
        <p:origin x="14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1CB3-929A-46AA-91E0-510E89CC6168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2FE4-6336-4905-8984-1BD41189996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Rappel : Quelles sont les règles de citation bibliographiques exigées par le Cégep? APA version française (qui devrait d’ailleurs être configuré sur leur portable : important de ne pas oublier cette étape!)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C694-FCB4-4B09-A0E2-0EA21922B4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6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6B84-22F7-4900-A10E-54CE716102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6B84-22F7-4900-A10E-54CE716102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3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C694-FCB4-4B09-A0E2-0EA21922B4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5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>
            <a:extLst>
              <a:ext uri="{FF2B5EF4-FFF2-40B4-BE49-F238E27FC236}">
                <a16:creationId xmlns:a16="http://schemas.microsoft.com/office/drawing/2014/main" id="{E77FA134-921C-43EE-92E3-53972511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endParaRPr lang="en-US" sz="4000" dirty="0"/>
          </a:p>
        </p:txBody>
      </p:sp>
      <p:sp>
        <p:nvSpPr>
          <p:cNvPr id="30" name="Subtitle 7">
            <a:extLst>
              <a:ext uri="{FF2B5EF4-FFF2-40B4-BE49-F238E27FC236}">
                <a16:creationId xmlns:a16="http://schemas.microsoft.com/office/drawing/2014/main" id="{17AE8BF6-9AD3-4A75-840F-4781599D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80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3070A8-8189-4083-9ED0-E15F99262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9094" y="344805"/>
            <a:ext cx="10369604" cy="4154274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F51BDE-1EB3-41BB-B5A9-7DAD219A30D3}"/>
              </a:ext>
            </a:extLst>
          </p:cNvPr>
          <p:cNvCxnSpPr>
            <a:cxnSpLocks/>
          </p:cNvCxnSpPr>
          <p:nvPr userDrawn="1"/>
        </p:nvCxnSpPr>
        <p:spPr>
          <a:xfrm>
            <a:off x="7274510" y="4502925"/>
            <a:ext cx="0" cy="15516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F10827-3B8A-4BA2-B6EC-23D5DC894A6B}"/>
              </a:ext>
            </a:extLst>
          </p:cNvPr>
          <p:cNvCxnSpPr>
            <a:cxnSpLocks/>
          </p:cNvCxnSpPr>
          <p:nvPr userDrawn="1"/>
        </p:nvCxnSpPr>
        <p:spPr>
          <a:xfrm>
            <a:off x="367744" y="6047437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2E242F-C9A2-41FB-A4D0-2E91F1957FEE}"/>
              </a:ext>
            </a:extLst>
          </p:cNvPr>
          <p:cNvCxnSpPr>
            <a:cxnSpLocks/>
          </p:cNvCxnSpPr>
          <p:nvPr userDrawn="1"/>
        </p:nvCxnSpPr>
        <p:spPr>
          <a:xfrm>
            <a:off x="10756631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19351D2-E3C1-4B5E-92DD-953B72A1A5DD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DAEB32-E6EB-45FD-95D9-4FD7A15AFA45}"/>
              </a:ext>
            </a:extLst>
          </p:cNvPr>
          <p:cNvCxnSpPr>
            <a:cxnSpLocks/>
          </p:cNvCxnSpPr>
          <p:nvPr userDrawn="1"/>
        </p:nvCxnSpPr>
        <p:spPr>
          <a:xfrm>
            <a:off x="367744" y="4506699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2F9CAA-C420-4606-BBA7-1BE833972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89EE4F50-D5FE-416E-B106-44F39D7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92629-8B3C-4FAB-A215-77BDB1CE4D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888" y="460375"/>
            <a:ext cx="10090150" cy="3940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EAF6142-D387-45DC-8E2F-1DDAC59E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7FDBF4E-7657-4C05-A651-DBD2110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1DB533C-F081-41F7-9ACC-CFCE4E1C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269444-8A15-411E-9D42-E9952E70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5C7F65-513A-4257-8E7F-AA1C4637C6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42BE5B-42CB-4DBC-B47A-568412D40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CAD020-0AF5-4E6F-B239-EF4788C3A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D3DBBA-B457-4F8F-B535-F4BBD869123A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76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1E4486-AF4A-46B2-83B0-62A76674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0B7F1F-E36C-42A8-B580-77359A3E0215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F7B0A2-F12F-43A8-A491-2988C24D6C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17A5F0-B72D-4B0B-818C-7169D4E7E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2">
            <a:extLst>
              <a:ext uri="{FF2B5EF4-FFF2-40B4-BE49-F238E27FC236}">
                <a16:creationId xmlns:a16="http://schemas.microsoft.com/office/drawing/2014/main" id="{6F266F4A-AFE2-4AD8-9F2B-0010CE6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18991D3-A38E-4DE7-9D6E-53AA120BE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584473-A091-47EA-978E-81E176D38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EBC4CA9-77BB-4FA9-BB50-D2763CFB28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96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18600FE-3F5C-4372-8219-73FADB4F8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8963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2401C58-8FCE-46CB-B066-10B0DA1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02DDEA9-C768-4298-B08D-D1218FE5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DA43427-AFA2-4B7D-A54C-E03A0BA3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1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23F7B1-8621-4972-90BA-E1D3CBD5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5F331E-308E-451C-B664-73BF7A36A203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B36C61-E01F-44B7-B0C3-CB2BC8ADB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769112-D976-4C6E-8646-EBDF6B78DE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2">
            <a:extLst>
              <a:ext uri="{FF2B5EF4-FFF2-40B4-BE49-F238E27FC236}">
                <a16:creationId xmlns:a16="http://schemas.microsoft.com/office/drawing/2014/main" id="{6B285AB8-12B9-456E-BA41-8B057CBC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72D83E0-1B93-44D5-976E-7D1B46C96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4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2F8FFEEA-5D57-4A4C-BF63-C62C800CA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E9B03C0E-E576-41B6-A38A-82B804FACD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5548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B7BF407-144F-4F64-89C3-B5CC5A9F7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5548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49B4A4A-2722-459F-920C-47CB37E24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8898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440939F-0AAD-4F0F-8E02-8592DE0C8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8898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AA501D7-69AE-49DC-A217-0123FAA6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7811903-8557-4F5D-8A8E-1A6E0CBB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26503DC-62EE-46B1-8E5A-D7819222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3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F066D9-0AAC-476B-AECA-F8AEFDD4FA3D}"/>
              </a:ext>
            </a:extLst>
          </p:cNvPr>
          <p:cNvGrpSpPr/>
          <p:nvPr userDrawn="1"/>
        </p:nvGrpSpPr>
        <p:grpSpPr>
          <a:xfrm>
            <a:off x="364465" y="342081"/>
            <a:ext cx="11475720" cy="6172200"/>
            <a:chOff x="364465" y="342081"/>
            <a:chExt cx="11475720" cy="61722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89868B-56F4-4428-8FD0-073D979750C7}"/>
                </a:ext>
              </a:extLst>
            </p:cNvPr>
            <p:cNvCxnSpPr>
              <a:cxnSpLocks/>
            </p:cNvCxnSpPr>
            <p:nvPr/>
          </p:nvCxnSpPr>
          <p:spPr>
            <a:xfrm>
              <a:off x="10729453" y="1859489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882068-C475-4CB3-A008-E1B1D582EB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6143" y="4022270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9FC58EB-F6E4-401F-A771-C7803A65D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44" y="6047437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27AA4E-B0CA-46D8-8FD5-C6C34C78D9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26673" y="342081"/>
              <a:ext cx="0" cy="617220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5B44F7-BFAC-413C-ADD6-01A5A927FB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74" y="1860547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5B8717-7E7C-44E7-93EE-5174571BF6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465" y="6505985"/>
              <a:ext cx="1147572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304DAC8-F689-449D-B404-12C8518BB6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36211" y="349767"/>
              <a:ext cx="10972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4A0AFAA-4873-422A-8D5D-23FB028A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4B8CE5-73B7-4D80-97DE-738F4887D8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961" y="4269546"/>
            <a:ext cx="9106631" cy="1403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18533858-AA61-4B4F-8E57-7E9DDD9599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383" y="365108"/>
            <a:ext cx="2569503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6C7B3E6F-3475-48B1-8728-1D528E7B3D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977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E3FB5A0C-ED24-40B7-A0FA-D72CAC3619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0820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1E03428C-657C-4990-9B0A-537F34DCC4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743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92C60622-44CB-4522-A948-D2B00F83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56E0E57-BD37-4F56-AEF6-B7956B39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6A79B20-C91C-41BD-8ABD-2D12C47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6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>
            <a:extLst>
              <a:ext uri="{FF2B5EF4-FFF2-40B4-BE49-F238E27FC236}">
                <a16:creationId xmlns:a16="http://schemas.microsoft.com/office/drawing/2014/main" id="{6FACCE45-9816-4734-BD53-3B7A62FE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9" name="Subtitle 7">
            <a:extLst>
              <a:ext uri="{FF2B5EF4-FFF2-40B4-BE49-F238E27FC236}">
                <a16:creationId xmlns:a16="http://schemas.microsoft.com/office/drawing/2014/main" id="{5F050653-22DB-4791-BC82-02B651E1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441B8286-E628-4937-98A6-32B7EBE2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78DAE39C-33DD-4A38-8F45-AB2CC50F44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0805" y="346969"/>
            <a:ext cx="4308475" cy="5669280"/>
          </a:xfrm>
          <a:prstGeom prst="rect">
            <a:avLst/>
          </a:prstGeom>
          <a:ln w="12700" cap="sq"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1EDC302D-C2BF-420E-832E-00ADFC0F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B90B22A7-F04B-4FF6-83B1-0E9C1EA9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CD5EF7-198D-42A4-9653-CDECCDD4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666" y="334925"/>
            <a:ext cx="11462589" cy="6188149"/>
            <a:chOff x="361666" y="334928"/>
            <a:chExt cx="11462589" cy="6188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28016-1B2E-45F1-B467-06903B8825A1}"/>
                </a:ext>
              </a:extLst>
            </p:cNvPr>
            <p:cNvSpPr/>
            <p:nvPr userDrawn="1"/>
          </p:nvSpPr>
          <p:spPr>
            <a:xfrm>
              <a:off x="361666" y="334928"/>
              <a:ext cx="11462589" cy="61881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63BC12-BE70-497C-9BB8-B215B1AD9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4991100"/>
              <a:ext cx="607723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D66530-93C7-4190-88B4-E20372B4A4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6027773"/>
              <a:ext cx="1039826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12FD9B-DDFE-4542-BE29-9D1738F40C98}"/>
              </a:ext>
            </a:extLst>
          </p:cNvPr>
          <p:cNvCxnSpPr>
            <a:cxnSpLocks/>
          </p:cNvCxnSpPr>
          <p:nvPr userDrawn="1"/>
        </p:nvCxnSpPr>
        <p:spPr>
          <a:xfrm>
            <a:off x="10759933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DDDAA5-3F7B-4205-9DAC-66F0CDDC3E34}"/>
              </a:ext>
            </a:extLst>
          </p:cNvPr>
          <p:cNvCxnSpPr>
            <a:cxnSpLocks/>
          </p:cNvCxnSpPr>
          <p:nvPr userDrawn="1"/>
        </p:nvCxnSpPr>
        <p:spPr>
          <a:xfrm>
            <a:off x="6429375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56E0922C-727E-41DE-A291-8B2532C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BA21BC3-D7D6-4CE3-80EE-27EBA4E5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5708CD-5501-430E-B7D6-9831917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B3BC8-B948-466C-AF97-12DC1F49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76934F-0BCD-42BE-8D13-007AA387F75E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C4F7C6-EA76-4465-96E2-8136E709C879}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BC92E4-5631-44E1-BB52-402CFAEC8C4C}"/>
              </a:ext>
            </a:extLst>
          </p:cNvPr>
          <p:cNvCxnSpPr>
            <a:cxnSpLocks/>
          </p:cNvCxnSpPr>
          <p:nvPr userDrawn="1"/>
        </p:nvCxnSpPr>
        <p:spPr>
          <a:xfrm>
            <a:off x="367744" y="1914832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CF136D33-904D-4627-9996-906BEF93C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9480" y="1928306"/>
            <a:ext cx="3465576" cy="4105656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43D922A-C0B9-48C6-809E-CBA3A3EB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0226281-A676-4C1E-8049-52CC258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71ED17-C1A9-46D5-910E-FDF38A930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58332" y="1928306"/>
            <a:ext cx="0" cy="41191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7BE1DF-0774-41C3-9C97-8D3AD938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300" y="0"/>
            <a:ext cx="7505700" cy="685799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41EA2F-8E7F-4936-8937-E05DE1B6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6BB0744-4032-429E-81B9-1EBE6AFCE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50092" y="334928"/>
            <a:ext cx="6774164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04C1EC-8E4D-4E9F-841F-FF2380B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  <a:prstGeom prst="rect">
            <a:avLst/>
          </a:prstGeom>
        </p:spPr>
        <p:txBody>
          <a:bodyPr anchor="ctr"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02D4F4-E402-4EA2-8CDA-405B98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2400300"/>
            <a:ext cx="56956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74903B-A74C-4D16-86A8-D85D219A7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6047437"/>
            <a:ext cx="56986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7D764FFE-180D-413D-90DD-38B2D8085A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400050"/>
            <a:ext cx="3606800" cy="286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BF014A06-7AE6-44FE-91E3-FEB7684D9B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9750" y="3565525"/>
            <a:ext cx="3606800" cy="286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83020B-D4FB-4832-A179-A12C1979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4C44237-91BD-4719-B8CD-6872D6B5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FFD0E8B-3567-4411-BD34-4E23A53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544" y="6140304"/>
            <a:ext cx="4837555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13E6DE9C-E7EB-437D-B94C-9A0FCBB9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9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2EDCA6-1225-4B6A-A472-B6CA4F08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94205" y="334928"/>
            <a:ext cx="503004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8DB24CC9-9982-48F5-AC84-8BC798647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endParaRPr lang="en-US" sz="4000" dirty="0"/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FC99F065-85FB-4119-8563-EBEBA19D8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/>
            <a:endParaRPr lang="en-US" sz="180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FF4E34A6-68BF-4D27-92C8-14198687EA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262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E17047-5589-496A-9175-01C0DBED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D5E6EB-5885-4136-82DD-79A4C7BC7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1905000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FFDBF2-9C31-41E2-AFC9-6F582160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6047437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752C32-FE88-461A-A320-F0FF6450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4A9995F5-BBA7-47BE-B414-1E91F5CC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6BC4-6132-432A-93A3-FC1CEC986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350" y="2205038"/>
            <a:ext cx="9324975" cy="35512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AD1A4E-FF33-4D87-BF0D-0DA82DE2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B28AE0-B12D-46BB-8F35-EA3EAAC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852653-B024-4EEC-BEFB-852B6A60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41E53DE-0FDA-443A-BF04-E586CAE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2E6870CF-EB0F-47B3-B772-2F41E7F9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F934B96-6828-4DE6-80D3-EDDDEE5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5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1C5B995-EBCD-4B5D-955D-DAE03BEF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B95B-B1F7-4600-8D22-AD7A00C4A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0788" y="2322513"/>
            <a:ext cx="8662987" cy="3309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AD992-CC5C-43EA-8C97-C2036BFDD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4C5C62-3452-49AD-97D2-1EE2273C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0B5122-602C-4BB8-BD04-40CC2A313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1F98C5-DCA3-4AAC-8C7E-58B638FE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670FE8-87E8-4FE2-B437-4F3954E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87079D-53C7-4BBC-A843-6315E4C7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924DBA1-0E30-4F9F-9F9A-82AED54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743B0E5-41F6-44A3-8E2A-28BC3ED8D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B22C98-8755-4B60-9158-1AFC81BF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l"/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F9F40-31A0-4D50-B709-3BDA45863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0313" y="5005388"/>
            <a:ext cx="3609975" cy="85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0AD8D6-0F07-4B79-B048-610E30571A8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80670" y="6112465"/>
            <a:ext cx="3009660" cy="314914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A2E68FD-8458-4B08-AD7F-9BF9B1E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43E7FC-72BA-4410-BEEB-6E6C1A0409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6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6E1EF7-8C88-414A-8D08-EAFDCD96F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963" y="733425"/>
            <a:ext cx="9672637" cy="3462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92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38C44DD-74B1-4AE9-B569-F63E2FEE9D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430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D24641D-27EE-4D95-AD1E-BDFB5EEC5C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430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A7B09AC0-8D4B-4493-83A5-9DB293447F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4307" y="1150281"/>
            <a:ext cx="1920240" cy="1920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630C593-1E71-40BF-AA71-DFBE606486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67147" y="1151688"/>
            <a:ext cx="1920240" cy="1920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E684EF2-E9E7-44F1-922E-CD8D8B600D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18581" y="1151688"/>
            <a:ext cx="1920240" cy="1920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1252664-31E5-43E4-BF6F-51E72AC485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68607" y="1151688"/>
            <a:ext cx="1920240" cy="1920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A049E15-2ACB-4446-AF06-7D15025AB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6714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42322A6D-9B1B-4507-BECE-EE0FBB426F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714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4DAAA6C-C8F0-4566-A3AA-7F12C4B0D9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610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174EE17C-EC9D-4F9D-A19C-90E2C7677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10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F10BB8F-90AC-479D-AB84-4D2A409107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506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E69E59F9-8F92-45C9-BE95-9C54639A40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06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77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056">
          <p15:clr>
            <a:srgbClr val="F26B43"/>
          </p15:clr>
        </p15:guide>
        <p15:guide id="3" orient="horz" pos="1200">
          <p15:clr>
            <a:srgbClr val="F26B43"/>
          </p15:clr>
        </p15:guide>
        <p15:guide id="4" pos="528">
          <p15:clr>
            <a:srgbClr val="F26B43"/>
          </p15:clr>
        </p15:guide>
        <p15:guide id="5" pos="4584">
          <p15:clr>
            <a:srgbClr val="F26B43"/>
          </p15:clr>
        </p15:guide>
        <p15:guide id="6" pos="2424">
          <p15:clr>
            <a:srgbClr val="F26B43"/>
          </p15:clr>
        </p15:guide>
        <p15:guide id="7" pos="5136">
          <p15:clr>
            <a:srgbClr val="F26B43"/>
          </p15:clr>
        </p15:guide>
        <p15:guide id="8" pos="5664">
          <p15:clr>
            <a:srgbClr val="F26B43"/>
          </p15:clr>
        </p15:guide>
        <p15:guide id="9" pos="6216">
          <p15:clr>
            <a:srgbClr val="F26B43"/>
          </p15:clr>
        </p15:guide>
        <p15:guide id="10" pos="2952">
          <p15:clr>
            <a:srgbClr val="F26B43"/>
          </p15:clr>
        </p15:guide>
        <p15:guide id="11" orient="horz" pos="528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1848">
          <p15:clr>
            <a:srgbClr val="F26B43"/>
          </p15:clr>
        </p15:guide>
        <p15:guide id="14" orient="horz" pos="1512">
          <p15:clr>
            <a:srgbClr val="F26B43"/>
          </p15:clr>
        </p15:guide>
        <p15:guide id="15" orient="horz" pos="3144">
          <p15:clr>
            <a:srgbClr val="F26B43"/>
          </p15:clr>
        </p15:guide>
        <p15:guide id="16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creativecommons.org/licenses/by-nc-sa/3.0/deed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ondiapason.ca/ressource/debuter-avec-zotero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3838-6CCC-4797-8ECB-7EF9DD85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06" y="4766161"/>
            <a:ext cx="6265486" cy="1075278"/>
          </a:xfrm>
        </p:spPr>
        <p:txBody>
          <a:bodyPr>
            <a:noAutofit/>
          </a:bodyPr>
          <a:lstStyle/>
          <a:p>
            <a:r>
              <a:rPr lang="en-US" sz="8000" dirty="0"/>
              <a:t>Zotero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F99BCD9-99B4-425C-B3C0-E78EBA3C8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517" y="4638890"/>
            <a:ext cx="2985268" cy="986000"/>
          </a:xfrm>
        </p:spPr>
        <p:txBody>
          <a:bodyPr anchor="t">
            <a:noAutofit/>
          </a:bodyPr>
          <a:lstStyle/>
          <a:p>
            <a:r>
              <a:rPr lang="fr-CA" sz="2800" dirty="0"/>
              <a:t>Les bibliothèques du Cégep Limoilou</a:t>
            </a:r>
          </a:p>
        </p:txBody>
      </p:sp>
      <p:pic>
        <p:nvPicPr>
          <p:cNvPr id="3" name="Picture 3" descr="L:\Bibliothèque\signature graphique et communication\NormesGraphiques\png\biblio_240.png">
            <a:extLst>
              <a:ext uri="{FF2B5EF4-FFF2-40B4-BE49-F238E27FC236}">
                <a16:creationId xmlns:a16="http://schemas.microsoft.com/office/drawing/2014/main" id="{007DC457-0360-98E2-C851-51CA330C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4272" y="5052767"/>
            <a:ext cx="1057877" cy="14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pour une image  5" descr="Students in library">
            <a:extLst>
              <a:ext uri="{FF2B5EF4-FFF2-40B4-BE49-F238E27FC236}">
                <a16:creationId xmlns:a16="http://schemas.microsoft.com/office/drawing/2014/main" id="{1E6CF927-BFBC-04BF-C48A-592FF9352B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9975" b="19975"/>
          <a:stretch>
            <a:fillRect/>
          </a:stretch>
        </p:blipFill>
        <p:spPr/>
      </p:pic>
      <p:pic>
        <p:nvPicPr>
          <p:cNvPr id="7" name="Picture 2" descr="Licence Creative Commons">
            <a:hlinkClick r:id="rId4"/>
            <a:extLst>
              <a:ext uri="{FF2B5EF4-FFF2-40B4-BE49-F238E27FC236}">
                <a16:creationId xmlns:a16="http://schemas.microsoft.com/office/drawing/2014/main" id="{107F4C09-EE93-3ED0-E380-42CE960A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70914" y="6162631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10">
            <a:extLst>
              <a:ext uri="{FF2B5EF4-FFF2-40B4-BE49-F238E27FC236}">
                <a16:creationId xmlns:a16="http://schemas.microsoft.com/office/drawing/2014/main" id="{0BD216D6-67DE-EAD4-0B60-AAD85683728D}"/>
              </a:ext>
            </a:extLst>
          </p:cNvPr>
          <p:cNvSpPr txBox="1">
            <a:spLocks/>
          </p:cNvSpPr>
          <p:nvPr/>
        </p:nvSpPr>
        <p:spPr>
          <a:xfrm>
            <a:off x="490606" y="6090937"/>
            <a:ext cx="7409916" cy="4386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400" dirty="0"/>
              <a:t>Toutes les images, sauf mention contraire, proviennent de la banque d’images du logiciel PowerPoint</a:t>
            </a:r>
          </a:p>
        </p:txBody>
      </p:sp>
    </p:spTree>
    <p:extLst>
      <p:ext uri="{BB962C8B-B14F-4D97-AF65-F5344CB8AC3E}">
        <p14:creationId xmlns:p14="http://schemas.microsoft.com/office/powerpoint/2010/main" val="199708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Objectifs et plan de formation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430"/>
            <a:ext cx="6025116" cy="3780264"/>
          </a:xfrm>
        </p:spPr>
        <p:txBody>
          <a:bodyPr>
            <a:normAutofit lnSpcReduction="10000"/>
          </a:bodyPr>
          <a:lstStyle/>
          <a:p>
            <a:r>
              <a:rPr lang="fr-CA" sz="2600" dirty="0"/>
              <a:t>Objectifs :</a:t>
            </a:r>
          </a:p>
          <a:p>
            <a:pPr lvl="1"/>
            <a:r>
              <a:rPr lang="fr-CA" dirty="0"/>
              <a:t>Conserver les références bibliographiques à l’aide de Zotero</a:t>
            </a:r>
          </a:p>
          <a:p>
            <a:pPr lvl="1"/>
            <a:r>
              <a:rPr lang="fr-CA" dirty="0"/>
              <a:t>Produire une médiagraphie dans les règles exigées au cégep à l’aide de Zotero.</a:t>
            </a:r>
          </a:p>
          <a:p>
            <a:pPr marL="4572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fr-CA" sz="2600" dirty="0"/>
              <a:t>Plan :</a:t>
            </a:r>
          </a:p>
          <a:p>
            <a:pPr lvl="1"/>
            <a:r>
              <a:rPr lang="fr-CA" dirty="0"/>
              <a:t>Pourquoi utiliser Zotero?</a:t>
            </a:r>
          </a:p>
          <a:p>
            <a:pPr lvl="1"/>
            <a:r>
              <a:rPr lang="fr-CA" dirty="0"/>
              <a:t>Démonstration : importation de références et création d’une médiagraphie</a:t>
            </a:r>
          </a:p>
          <a:p>
            <a:pPr lvl="1"/>
            <a:r>
              <a:rPr lang="fr-CA" dirty="0"/>
              <a:t>Exercice</a:t>
            </a:r>
          </a:p>
        </p:txBody>
      </p:sp>
      <p:pic>
        <p:nvPicPr>
          <p:cNvPr id="12" name="Picture Placeholder 11" descr="Close up of a calculator">
            <a:extLst>
              <a:ext uri="{FF2B5EF4-FFF2-40B4-BE49-F238E27FC236}">
                <a16:creationId xmlns:a16="http://schemas.microsoft.com/office/drawing/2014/main" id="{C320AFE2-20CA-43D3-8E4E-28DBD9F9B75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480" y="1928306"/>
            <a:ext cx="3465576" cy="4105656"/>
          </a:xfr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BBB7DCC-419E-4462-B49C-E0F2281E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ZOTERO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6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D6D8D-4EF5-4265-88C3-9A7C15E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</p:spPr>
        <p:txBody>
          <a:bodyPr/>
          <a:lstStyle/>
          <a:p>
            <a:r>
              <a:rPr lang="fr-CA" dirty="0"/>
              <a:t>Un peu de révision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4337333-5C0C-4BBC-9B33-936F96AD2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513" y="1673445"/>
            <a:ext cx="4565283" cy="449144"/>
          </a:xfrm>
        </p:spPr>
        <p:txBody>
          <a:bodyPr/>
          <a:lstStyle/>
          <a:p>
            <a:r>
              <a:rPr lang="fr-CA" dirty="0"/>
              <a:t>Citation directe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803DE5-6EF0-4F28-8C50-C142E51B6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510" y="2223922"/>
            <a:ext cx="9744997" cy="949257"/>
          </a:xfrm>
        </p:spPr>
        <p:txBody>
          <a:bodyPr/>
          <a:lstStyle/>
          <a:p>
            <a:pPr marL="0" indent="0">
              <a:buNone/>
            </a:pPr>
            <a:r>
              <a:rPr lang="fr-CA" sz="1900" dirty="0"/>
              <a:t>« La précision bibliographique dans les manuscrits soumis aux revues et aux maisons d’éditions contribue à la reconnaissance de l’œuvre présentée » (</a:t>
            </a:r>
            <a:r>
              <a:rPr lang="fr-CA" sz="1900" dirty="0" err="1"/>
              <a:t>Younis</a:t>
            </a:r>
            <a:r>
              <a:rPr lang="fr-CA" sz="1900" dirty="0"/>
              <a:t> et </a:t>
            </a:r>
            <a:r>
              <a:rPr lang="fr-CA" sz="1900" dirty="0" err="1"/>
              <a:t>Zaylaa</a:t>
            </a:r>
            <a:r>
              <a:rPr lang="fr-CA" sz="1900" dirty="0"/>
              <a:t>, 2020, paragr.4).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33D0AA-8EC9-4074-835B-B9E8F51045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11" y="2991972"/>
            <a:ext cx="4565283" cy="437028"/>
          </a:xfrm>
        </p:spPr>
        <p:txBody>
          <a:bodyPr/>
          <a:lstStyle/>
          <a:p>
            <a:r>
              <a:rPr lang="fr-CA" dirty="0"/>
              <a:t>Paraphrase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5DE900-AEA6-4993-B176-7D5A096CB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09" y="3491498"/>
            <a:ext cx="9744997" cy="86620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Utiliser correctement la méthode de citation des sources rend un travail de recherche plus crédible (</a:t>
            </a:r>
            <a:r>
              <a:rPr kumimoji="0" lang="fr-CA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Younis</a:t>
            </a:r>
            <a:r>
              <a:rPr kumimoji="0" lang="fr-C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 et </a:t>
            </a:r>
            <a:r>
              <a:rPr kumimoji="0" lang="fr-CA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Zaylaa</a:t>
            </a:r>
            <a:r>
              <a:rPr kumimoji="0" lang="fr-CA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, 2020, paragr.4).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CC598A7-1589-4155-8E9E-6556F34C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fr-CA" dirty="0"/>
              <a:t>ZOTERO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9D29E60-58D1-45FC-8F2A-ADEF2F1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A21BC357-8638-4D7A-2D9E-2EE4EA4287A5}"/>
              </a:ext>
            </a:extLst>
          </p:cNvPr>
          <p:cNvSpPr txBox="1">
            <a:spLocks/>
          </p:cNvSpPr>
          <p:nvPr/>
        </p:nvSpPr>
        <p:spPr>
          <a:xfrm>
            <a:off x="837511" y="4284887"/>
            <a:ext cx="4565283" cy="5336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Bibliographie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458628-979E-4975-C608-08EE2333F2A4}"/>
              </a:ext>
            </a:extLst>
          </p:cNvPr>
          <p:cNvSpPr txBox="1">
            <a:spLocks/>
          </p:cNvSpPr>
          <p:nvPr/>
        </p:nvSpPr>
        <p:spPr>
          <a:xfrm>
            <a:off x="837509" y="4818487"/>
            <a:ext cx="9744997" cy="1336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900" dirty="0" err="1"/>
              <a:t>Younis</a:t>
            </a:r>
            <a:r>
              <a:rPr lang="fr-CA" sz="1900" dirty="0"/>
              <a:t>, J. et </a:t>
            </a:r>
            <a:r>
              <a:rPr lang="fr-CA" sz="1900" dirty="0" err="1"/>
              <a:t>Zaylaa</a:t>
            </a:r>
            <a:r>
              <a:rPr lang="fr-CA" sz="1900" dirty="0"/>
              <a:t>, M. (2020). Chapitre 19 : Un logiciel de gestion et de recherche bibliographique. Dans Produire du savoir et de l’action : Le vade-mecum du dirigeant chercheur (p. 215‑222). EMS </a:t>
            </a:r>
            <a:r>
              <a:rPr lang="fr-CA" sz="1900" dirty="0" err="1"/>
              <a:t>Editions</a:t>
            </a:r>
            <a:r>
              <a:rPr lang="fr-CA" sz="1900" dirty="0"/>
              <a:t>. https://www.cairn.info/produire-du-savoir-et-de-l-action--9782376873471-page-215.htm</a:t>
            </a:r>
          </a:p>
        </p:txBody>
      </p:sp>
    </p:spTree>
    <p:extLst>
      <p:ext uri="{BB962C8B-B14F-4D97-AF65-F5344CB8AC3E}">
        <p14:creationId xmlns:p14="http://schemas.microsoft.com/office/powerpoint/2010/main" val="369437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29A8827-3374-4A11-8C85-AA2D78E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29122"/>
            <a:ext cx="4301960" cy="1222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Révision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4D078E0-1675-4479-A2AB-9DD2016B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ZOTERO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2E0DE71-4D88-4BC4-A247-4E1F630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B5BC9EA-4FEE-444B-92CE-4488B20DCBA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766" y="334928"/>
            <a:ext cx="6226490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1905000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6047437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Bureau, Papeterie, Organisé, Papier">
            <a:extLst>
              <a:ext uri="{FF2B5EF4-FFF2-40B4-BE49-F238E27FC236}">
                <a16:creationId xmlns:a16="http://schemas.microsoft.com/office/drawing/2014/main" id="{E1205D78-F76C-6A6D-00AE-0D419C45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55875" y="1159241"/>
            <a:ext cx="6413120" cy="45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68E4C8C9-6D9A-B0C8-8A9B-B5AD0E9FC4DA}"/>
              </a:ext>
            </a:extLst>
          </p:cNvPr>
          <p:cNvSpPr txBox="1">
            <a:spLocks/>
          </p:cNvSpPr>
          <p:nvPr/>
        </p:nvSpPr>
        <p:spPr>
          <a:xfrm>
            <a:off x="5729526" y="2017490"/>
            <a:ext cx="4565283" cy="449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>
                <a:solidFill>
                  <a:schemeClr val="accent3"/>
                </a:solidFill>
              </a:rPr>
              <a:t>Pour une image :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E7023B7-972F-591E-8CD7-1A20CF16FF95}"/>
              </a:ext>
            </a:extLst>
          </p:cNvPr>
          <p:cNvSpPr txBox="1">
            <a:spLocks/>
          </p:cNvSpPr>
          <p:nvPr/>
        </p:nvSpPr>
        <p:spPr>
          <a:xfrm>
            <a:off x="5729526" y="2627279"/>
            <a:ext cx="4864131" cy="13890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900" dirty="0">
                <a:solidFill>
                  <a:schemeClr val="tx2"/>
                </a:solidFill>
              </a:rPr>
              <a:t>Stokpic. (2015, 18 janvier). [Bureau organisé] [photo]. https://pixabay.com/fr/photos/bureau-papeterie-organis%c3%a9-papier-600492/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5FB68-378A-1580-4CB0-D16C55811980}"/>
              </a:ext>
            </a:extLst>
          </p:cNvPr>
          <p:cNvSpPr/>
          <p:nvPr/>
        </p:nvSpPr>
        <p:spPr>
          <a:xfrm>
            <a:off x="480925" y="222439"/>
            <a:ext cx="4539518" cy="6413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C191E-7EF8-CDE2-9F25-EDE2FC7C08A9}"/>
              </a:ext>
            </a:extLst>
          </p:cNvPr>
          <p:cNvSpPr txBox="1">
            <a:spLocks/>
          </p:cNvSpPr>
          <p:nvPr/>
        </p:nvSpPr>
        <p:spPr>
          <a:xfrm>
            <a:off x="3423258" y="6189901"/>
            <a:ext cx="1670187" cy="47495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900" b="1" dirty="0"/>
              <a:t>(Stokpic, 2015)</a:t>
            </a:r>
          </a:p>
        </p:txBody>
      </p:sp>
    </p:spTree>
    <p:extLst>
      <p:ext uri="{BB962C8B-B14F-4D97-AF65-F5344CB8AC3E}">
        <p14:creationId xmlns:p14="http://schemas.microsoft.com/office/powerpoint/2010/main" val="91339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29A8827-3374-4A11-8C85-AA2D78E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29122"/>
            <a:ext cx="4301960" cy="1222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Pourquoi?</a:t>
            </a:r>
          </a:p>
        </p:txBody>
      </p:sp>
      <p:pic>
        <p:nvPicPr>
          <p:cNvPr id="5" name="Espace réservé pour une image  4" descr="Neatly arranged stationary wallpaper">
            <a:extLst>
              <a:ext uri="{FF2B5EF4-FFF2-40B4-BE49-F238E27FC236}">
                <a16:creationId xmlns:a16="http://schemas.microsoft.com/office/drawing/2014/main" id="{D7B0E006-AB1C-A2B6-FB01-3B2C4B3934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2798" r="16344" b="-1"/>
          <a:stretch/>
        </p:blipFill>
        <p:spPr>
          <a:xfrm>
            <a:off x="20" y="10"/>
            <a:ext cx="5225120" cy="685799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7C5392-1C76-48FA-8940-76AD15BC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81" y="2316331"/>
            <a:ext cx="4618789" cy="339618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dirty="0"/>
              <a:t>Réduire le risque d’erreurs en appliquant la méthode de citation</a:t>
            </a:r>
          </a:p>
          <a:p>
            <a:pPr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dirty="0"/>
              <a:t>Alléger la responsabilité des personnes étudiantes et chercheuses</a:t>
            </a:r>
          </a:p>
          <a:p>
            <a:pPr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dirty="0"/>
              <a:t>Conserver et classer ses références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4D078E0-1675-4479-A2AB-9DD2016B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ZOTERO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2E0DE71-4D88-4BC4-A247-4E1F630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B5BC9EA-4FEE-444B-92CE-4488B20DCBA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766" y="334928"/>
            <a:ext cx="6226490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1905000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6047437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56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CC598A7-1589-4155-8E9E-6556F34C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fr-CA" dirty="0"/>
              <a:t>ZOTERO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9D29E60-58D1-45FC-8F2A-ADEF2F1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458628-979E-4975-C608-08EE2333F2A4}"/>
              </a:ext>
            </a:extLst>
          </p:cNvPr>
          <p:cNvSpPr txBox="1">
            <a:spLocks/>
          </p:cNvSpPr>
          <p:nvPr/>
        </p:nvSpPr>
        <p:spPr>
          <a:xfrm>
            <a:off x="837509" y="4818487"/>
            <a:ext cx="9744997" cy="1336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A" sz="1900" dirty="0"/>
          </a:p>
        </p:txBody>
      </p:sp>
      <p:pic>
        <p:nvPicPr>
          <p:cNvPr id="21" name="Espace réservé du contenu 3"/>
          <p:cNvPicPr>
            <a:picLocks noChangeAspect="1"/>
          </p:cNvPicPr>
          <p:nvPr/>
        </p:nvPicPr>
        <p:blipFill rotWithShape="1">
          <a:blip r:embed="rId3"/>
          <a:srcRect l="-1" r="-400" b="11609"/>
          <a:stretch/>
        </p:blipFill>
        <p:spPr>
          <a:xfrm>
            <a:off x="1654439" y="1386193"/>
            <a:ext cx="7529388" cy="3842994"/>
          </a:xfrm>
          <a:prstGeom prst="rect">
            <a:avLst/>
          </a:prstGeom>
        </p:spPr>
      </p:pic>
      <p:pic>
        <p:nvPicPr>
          <p:cNvPr id="22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127" y="3196492"/>
            <a:ext cx="2016224" cy="59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3143" y="3028749"/>
            <a:ext cx="792088" cy="76686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oneTexte 23"/>
          <p:cNvSpPr txBox="1"/>
          <p:nvPr/>
        </p:nvSpPr>
        <p:spPr>
          <a:xfrm>
            <a:off x="1983087" y="5229187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Source : Diapason, s. d.</a:t>
            </a:r>
          </a:p>
        </p:txBody>
      </p:sp>
    </p:spTree>
    <p:extLst>
      <p:ext uri="{BB962C8B-B14F-4D97-AF65-F5344CB8AC3E}">
        <p14:creationId xmlns:p14="http://schemas.microsoft.com/office/powerpoint/2010/main" val="396311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Médiagraphie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87BCB6-C8F2-1D30-58E9-E029C15BAB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Diapason. (s. d.).  </a:t>
            </a:r>
            <a:r>
              <a:rPr lang="fr-CA" i="1" dirty="0"/>
              <a:t>Débuter avec Zotero</a:t>
            </a:r>
            <a:r>
              <a:rPr lang="fr-CA" dirty="0"/>
              <a:t>. </a:t>
            </a:r>
            <a:r>
              <a:rPr lang="fr-CA" dirty="0">
                <a:hlinkClick r:id="rId2"/>
              </a:rPr>
              <a:t>http://mondiapason.ca/ressource/debuter-avec-zotero/</a:t>
            </a:r>
            <a:r>
              <a:rPr lang="fr-CA" dirty="0"/>
              <a:t> 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07191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BA3AEB-0B6D-4F09-8EB6-86588D7AB1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73ADB9C-2137-454E-93EA-8050CA9AC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07BF10-CF7B-4768-919D-354C4FEDF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338</Words>
  <Application>Microsoft Office PowerPoint</Application>
  <PresentationFormat>Grand écran</PresentationFormat>
  <Paragraphs>45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Univers Condensed</vt:lpstr>
      <vt:lpstr>MemoVTI</vt:lpstr>
      <vt:lpstr>Zotero</vt:lpstr>
      <vt:lpstr>Objectifs et plan de formation</vt:lpstr>
      <vt:lpstr>Un peu de révision</vt:lpstr>
      <vt:lpstr>Révision</vt:lpstr>
      <vt:lpstr>Pourquoi?</vt:lpstr>
      <vt:lpstr>Présentation PowerPoint</vt:lpstr>
      <vt:lpstr>Médiagraphie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Alexandrine Levasseur</dc:creator>
  <cp:lastModifiedBy>Alexandra Lavallee</cp:lastModifiedBy>
  <cp:revision>12</cp:revision>
  <dcterms:created xsi:type="dcterms:W3CDTF">2023-06-09T18:21:42Z</dcterms:created>
  <dcterms:modified xsi:type="dcterms:W3CDTF">2024-01-29T16:55:51Z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