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0"/>
  </p:notesMasterIdLst>
  <p:sldIdLst>
    <p:sldId id="256" r:id="rId2"/>
    <p:sldId id="257" r:id="rId3"/>
    <p:sldId id="263" r:id="rId4"/>
    <p:sldId id="259" r:id="rId5"/>
    <p:sldId id="264" r:id="rId6"/>
    <p:sldId id="260" r:id="rId7"/>
    <p:sldId id="261" r:id="rId8"/>
    <p:sldId id="265" r:id="rId9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4847" autoAdjust="0"/>
  </p:normalViewPr>
  <p:slideViewPr>
    <p:cSldViewPr>
      <p:cViewPr varScale="1">
        <p:scale>
          <a:sx n="51" d="100"/>
          <a:sy n="51" d="100"/>
        </p:scale>
        <p:origin x="1872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4494D2-381D-4BA5-8E96-470EC5B30FB7}" type="datetimeFigureOut">
              <a:rPr lang="fr-CA" smtClean="0"/>
              <a:pPr/>
              <a:t>2020-03-20</a:t>
            </a:fld>
            <a:endParaRPr lang="fr-CA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CA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8C4659-A075-4B07-AF3C-500A005C9A46}" type="slidenum">
              <a:rPr lang="fr-CA" smtClean="0"/>
              <a:pPr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0873217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r-CA" dirty="0" smtClean="0"/>
              <a:t>Avec l’aide des images et avec l’aide d’exemples de revues papier pour chacun</a:t>
            </a:r>
            <a:r>
              <a:rPr lang="fr-CA" baseline="0" dirty="0" smtClean="0"/>
              <a:t> des types</a:t>
            </a:r>
            <a:r>
              <a:rPr lang="fr-CA" dirty="0" smtClean="0"/>
              <a:t>, faire</a:t>
            </a:r>
            <a:r>
              <a:rPr lang="fr-CA" baseline="0" dirty="0" smtClean="0"/>
              <a:t> deviner les étudiants sur l’objectif de chacune des revues. Faire apparaître les réponses après les avoir questionnés.</a:t>
            </a:r>
            <a:endParaRPr lang="fr-CA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8C4659-A075-4B07-AF3C-500A005C9A46}" type="slidenum">
              <a:rPr lang="fr-CA" smtClean="0"/>
              <a:pPr/>
              <a:t>3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0909540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r-CA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À partir des 4 revues qu’ils ont entre les mains, les étudiants doivent remplir la grille. Ils doivent deviner quelle revue est scientifique, quelle revue est professionnelle, etc. </a:t>
            </a:r>
          </a:p>
          <a:p>
            <a:r>
              <a:rPr lang="fr-CA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Donner des exemples à partir du corrigé pour bien faire comprendre chaque élément à trouver. Passer ligne par ligne pour donner des exemples. Préciser que pour les éditeurs, on veut avoir le type d’éditeur et non le nom de l’éditeur; donner des exemples : universités, centres de recherche, association, privé, commercial. Il faut faire le même exercice pour les auteurs. 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8C4659-A075-4B07-AF3C-500A005C9A46}" type="slidenum">
              <a:rPr lang="fr-CA" smtClean="0"/>
              <a:pPr/>
              <a:t>4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698664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CA" dirty="0" smtClean="0"/>
              <a:t>Corriger l’activité en grand groupe en</a:t>
            </a:r>
            <a:r>
              <a:rPr lang="fr-CA" baseline="0" dirty="0" smtClean="0"/>
              <a:t> faisant participer les étudiants. Voir corrigé.</a:t>
            </a:r>
          </a:p>
          <a:p>
            <a:endParaRPr lang="fr-CA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fr-CA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Pour la correction : </a:t>
            </a:r>
          </a:p>
          <a:p>
            <a:r>
              <a:rPr lang="fr-CA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Je demande aux étudiants quelle est la revue scientifique selon eux, la revue professionnelle, etc.</a:t>
            </a:r>
          </a:p>
          <a:p>
            <a:r>
              <a:rPr lang="fr-CA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Je fais apparaître tous les éléments du tableau et ensuite, je pointe les éléments les plus importants pour identifier chaque revue, ex : scientifique (la section articles : c’est l’élément le plus important dans tout le tableau), professionnelle (c’est inscrit sur la couverture que la revue s’adresse à un groupe précis), intérêt général (articles vulgarisés, donner des exemples), populaire (des images et peu de texte, superficiel). </a:t>
            </a:r>
          </a:p>
          <a:p>
            <a:r>
              <a:rPr lang="fr-CA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Section Auteurs : on peut souligner le fait que dans les revues scientifiques on a plus d’info sur les auteurs versus populaire et intérêt général; c’est donc plus facile pour la validation des sources. De plus, les auteurs des articles scientifiques sont des spécialistes tandis que les autres sont des journalistes et des pigistes.</a:t>
            </a:r>
          </a:p>
          <a:p>
            <a:endParaRPr lang="fr-CA" dirty="0" smtClean="0"/>
          </a:p>
          <a:p>
            <a:endParaRPr lang="fr-CA" dirty="0" smtClean="0"/>
          </a:p>
          <a:p>
            <a:endParaRPr lang="fr-CA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8C4659-A075-4B07-AF3C-500A005C9A46}" type="slidenum">
              <a:rPr lang="fr-CA" smtClean="0"/>
              <a:pPr/>
              <a:t>5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86243436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r-CA" dirty="0" smtClean="0"/>
              <a:t>Demander</a:t>
            </a:r>
            <a:r>
              <a:rPr lang="fr-CA" baseline="0" dirty="0" smtClean="0"/>
              <a:t> aux étudiants l’utilité de chacun des types de revue pour leur travaux académiques.</a:t>
            </a:r>
          </a:p>
          <a:p>
            <a:r>
              <a:rPr lang="fr-CA" baseline="0" dirty="0" smtClean="0"/>
              <a:t>Faire apparaître les réponses après les avoir questionnés.</a:t>
            </a:r>
            <a:endParaRPr lang="fr-CA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8C4659-A075-4B07-AF3C-500A005C9A46}" type="slidenum">
              <a:rPr lang="fr-CA" smtClean="0"/>
              <a:pPr/>
              <a:t>6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4131673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fr-CA" dirty="0" smtClean="0"/>
              <a:t>Faire une première démonstration dans </a:t>
            </a:r>
            <a:r>
              <a:rPr lang="fr-CA" dirty="0" err="1" smtClean="0"/>
              <a:t>EBSCOHost</a:t>
            </a:r>
            <a:r>
              <a:rPr lang="fr-CA" dirty="0" smtClean="0"/>
              <a:t> en</a:t>
            </a:r>
            <a:r>
              <a:rPr lang="fr-CA" baseline="0" dirty="0" smtClean="0"/>
              <a:t> sélectionnant « </a:t>
            </a:r>
            <a:r>
              <a:rPr lang="fr-CA" baseline="0" dirty="0" err="1" smtClean="0"/>
              <a:t>Academic</a:t>
            </a:r>
            <a:r>
              <a:rPr lang="fr-CA" baseline="0" dirty="0" smtClean="0"/>
              <a:t> </a:t>
            </a:r>
            <a:r>
              <a:rPr lang="fr-CA" baseline="0" dirty="0" err="1" smtClean="0"/>
              <a:t>search</a:t>
            </a:r>
            <a:r>
              <a:rPr lang="fr-CA" baseline="0" dirty="0" smtClean="0"/>
              <a:t> Premier »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fr-CA" baseline="0" dirty="0" smtClean="0"/>
              <a:t> Leur demander un exercice progressif dans </a:t>
            </a:r>
            <a:r>
              <a:rPr lang="fr-CA" baseline="0" dirty="0" err="1" smtClean="0"/>
              <a:t>EBSCOHost</a:t>
            </a:r>
            <a:r>
              <a:rPr lang="fr-CA" baseline="0" dirty="0" smtClean="0"/>
              <a:t> afin qu’ils découvrent les options de recherche :</a:t>
            </a:r>
          </a:p>
          <a:p>
            <a:pPr lvl="1">
              <a:buFontTx/>
              <a:buChar char="-"/>
            </a:pPr>
            <a:r>
              <a:rPr lang="fr-CA" baseline="0" dirty="0" smtClean="0"/>
              <a:t>Texte intégral</a:t>
            </a:r>
          </a:p>
          <a:p>
            <a:pPr lvl="1">
              <a:buFontTx/>
              <a:buChar char="-"/>
            </a:pPr>
            <a:r>
              <a:rPr lang="fr-CA" baseline="0" dirty="0" smtClean="0"/>
              <a:t>Relues par un comité de lecture</a:t>
            </a:r>
          </a:p>
          <a:p>
            <a:pPr lvl="1">
              <a:buFontTx/>
              <a:buChar char="-"/>
            </a:pPr>
            <a:r>
              <a:rPr lang="fr-CA" baseline="0" dirty="0" smtClean="0"/>
              <a:t>référence disponibles</a:t>
            </a:r>
          </a:p>
          <a:p>
            <a:pPr lvl="1">
              <a:buFontTx/>
              <a:buChar char="-"/>
            </a:pPr>
            <a:r>
              <a:rPr lang="fr-CA" baseline="0" dirty="0" smtClean="0"/>
              <a:t> Limite par date </a:t>
            </a:r>
          </a:p>
          <a:p>
            <a:pPr lvl="1">
              <a:buFontTx/>
              <a:buNone/>
            </a:pPr>
            <a:endParaRPr lang="fr-CA" baseline="0" dirty="0" smtClean="0"/>
          </a:p>
          <a:p>
            <a:pPr lvl="1">
              <a:buFontTx/>
              <a:buChar char="-"/>
            </a:pPr>
            <a:r>
              <a:rPr lang="fr-CA" baseline="0" dirty="0" smtClean="0"/>
              <a:t> Exemple d’exercice : Trouver un article sur la dépression mentale chez les enfants. Est-ce que vous pouvez lire l’article ? ; Trouver un article en texte intégral sur la dépression mentale chez les enfants avec des références ; Combien y a-t-il d’articles en texte intégral écrit à partir de 2000 sur la dépression mentale chez les enfants citant ses références et relu par un comité de lecture ? </a:t>
            </a:r>
          </a:p>
          <a:p>
            <a:pPr lvl="1">
              <a:buFontTx/>
              <a:buNone/>
            </a:pPr>
            <a:r>
              <a:rPr lang="fr-CA" baseline="0" dirty="0" smtClean="0"/>
              <a:t> </a:t>
            </a:r>
          </a:p>
          <a:p>
            <a:pPr>
              <a:buFontTx/>
              <a:buChar char="-"/>
            </a:pPr>
            <a:r>
              <a:rPr lang="fr-CA" baseline="0" dirty="0" smtClean="0"/>
              <a:t> </a:t>
            </a:r>
            <a:r>
              <a:rPr lang="fr-CA" dirty="0" smtClean="0"/>
              <a:t>Faire</a:t>
            </a:r>
            <a:r>
              <a:rPr lang="fr-CA" baseline="0" dirty="0" smtClean="0"/>
              <a:t> des démonstrations rapide dans Érudit et Cairn. </a:t>
            </a:r>
          </a:p>
          <a:p>
            <a:pPr lvl="1">
              <a:buFontTx/>
              <a:buNone/>
            </a:pPr>
            <a:r>
              <a:rPr lang="fr-CA" baseline="0" dirty="0" smtClean="0"/>
              <a:t>- Leur laisser une période de test afin qu’ils découvrent les différences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8C4659-A075-4B07-AF3C-500A005C9A46}" type="slidenum">
              <a:rPr lang="fr-CA" smtClean="0"/>
              <a:pPr/>
              <a:t>7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51427974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CA" dirty="0" smtClean="0"/>
              <a:t>Faire</a:t>
            </a:r>
            <a:r>
              <a:rPr lang="fr-CA" baseline="0" dirty="0" smtClean="0"/>
              <a:t> un récapitulatif en leur demandant de nommer un des critères d’une source scientifique.</a:t>
            </a:r>
          </a:p>
          <a:p>
            <a:endParaRPr lang="fr-CA" baseline="0" dirty="0" smtClean="0"/>
          </a:p>
          <a:p>
            <a:r>
              <a:rPr lang="fr-CA" baseline="0" dirty="0" smtClean="0"/>
              <a:t>Leur montrer la page web de notre site web résumant </a:t>
            </a:r>
            <a:r>
              <a:rPr lang="fr-CA" baseline="0" smtClean="0"/>
              <a:t>les critères : http://www.cegeplimoilou.ca/etudiants/carrefour-de-l-information/bibliotheques/guides/</a:t>
            </a:r>
            <a:endParaRPr lang="fr-CA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8C4659-A075-4B07-AF3C-500A005C9A46}" type="slidenum">
              <a:rPr lang="fr-CA" smtClean="0"/>
              <a:pPr/>
              <a:t>8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7531921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28" name="Espace réservé de la date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A9419-C583-402E-A215-5BD22BCB0F96}" type="datetimeFigureOut">
              <a:rPr lang="fr-CA" smtClean="0"/>
              <a:pPr/>
              <a:t>2020-03-20</a:t>
            </a:fld>
            <a:endParaRPr lang="fr-CA"/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Connecteur droit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Ellipse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Ellipse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1F3457DF-EF6F-45D8-9666-BA81822E1569}" type="slidenum">
              <a:rPr lang="fr-CA" smtClean="0"/>
              <a:pPr/>
              <a:t>‹N°›</a:t>
            </a:fld>
            <a:endParaRPr lang="fr-CA"/>
          </a:p>
        </p:txBody>
      </p:sp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A9419-C583-402E-A215-5BD22BCB0F96}" type="datetimeFigureOut">
              <a:rPr lang="fr-CA" smtClean="0"/>
              <a:pPr/>
              <a:t>2020-03-20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457DF-EF6F-45D8-9666-BA81822E1569}" type="slidenum">
              <a:rPr lang="fr-CA" smtClean="0"/>
              <a:pPr/>
              <a:t>‹N°›</a:t>
            </a:fld>
            <a:endParaRPr lang="fr-C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re vertical et text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Connecteur droit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Ellipse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lipse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1F3457DF-EF6F-45D8-9666-BA81822E1569}" type="slidenum">
              <a:rPr lang="fr-CA" smtClean="0"/>
              <a:pPr/>
              <a:t>‹N°›</a:t>
            </a:fld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A9419-C583-402E-A215-5BD22BCB0F96}" type="datetimeFigureOut">
              <a:rPr lang="fr-CA" smtClean="0"/>
              <a:pPr/>
              <a:t>2020-03-20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A9419-C583-402E-A215-5BD22BCB0F96}" type="datetimeFigureOut">
              <a:rPr lang="fr-CA" smtClean="0"/>
              <a:pPr/>
              <a:t>2020-03-20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1F3457DF-EF6F-45D8-9666-BA81822E1569}" type="slidenum">
              <a:rPr lang="fr-CA" smtClean="0"/>
              <a:pPr/>
              <a:t>‹N°›</a:t>
            </a:fld>
            <a:endParaRPr lang="fr-CA"/>
          </a:p>
        </p:txBody>
      </p:sp>
      <p:sp>
        <p:nvSpPr>
          <p:cNvPr id="8" name="Espace réservé du contenu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A9419-C583-402E-A215-5BD22BCB0F96}" type="datetimeFigureOut">
              <a:rPr lang="fr-CA" smtClean="0"/>
              <a:pPr/>
              <a:t>2020-03-20</a:t>
            </a:fld>
            <a:endParaRPr lang="fr-CA"/>
          </a:p>
        </p:txBody>
      </p:sp>
      <p:sp>
        <p:nvSpPr>
          <p:cNvPr id="8" name="Connecteur droit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Ellipse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lipse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1F3457DF-EF6F-45D8-9666-BA81822E1569}" type="slidenum">
              <a:rPr lang="fr-CA" smtClean="0"/>
              <a:pPr/>
              <a:t>‹N°›</a:t>
            </a:fld>
            <a:endParaRPr lang="fr-CA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95FA9419-C583-402E-A215-5BD22BCB0F96}" type="datetimeFigureOut">
              <a:rPr lang="fr-CA" smtClean="0"/>
              <a:pPr/>
              <a:t>2020-03-20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457DF-EF6F-45D8-9666-BA81822E1569}" type="slidenum">
              <a:rPr lang="fr-CA" smtClean="0"/>
              <a:pPr/>
              <a:t>‹N°›</a:t>
            </a:fld>
            <a:endParaRPr lang="fr-CA"/>
          </a:p>
        </p:txBody>
      </p:sp>
      <p:sp>
        <p:nvSpPr>
          <p:cNvPr id="8" name="Connecteur droit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Espace réservé du contenu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2" name="Espace réservé du contenu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necteur droit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A9419-C583-402E-A215-5BD22BCB0F96}" type="datetimeFigureOut">
              <a:rPr lang="fr-CA" smtClean="0"/>
              <a:pPr/>
              <a:t>2020-03-20</a:t>
            </a:fld>
            <a:endParaRPr lang="fr-CA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fr-CA"/>
          </a:p>
        </p:txBody>
      </p:sp>
      <p:sp>
        <p:nvSpPr>
          <p:cNvPr id="15" name="Connecteur droit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Espace réservé du contenu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26" name="Espace réservé du contenu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25" name="Ellipse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Ellipse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1F3457DF-EF6F-45D8-9666-BA81822E1569}" type="slidenum">
              <a:rPr lang="fr-CA" smtClean="0"/>
              <a:pPr/>
              <a:t>‹N°›</a:t>
            </a:fld>
            <a:endParaRPr lang="fr-CA"/>
          </a:p>
        </p:txBody>
      </p:sp>
      <p:sp>
        <p:nvSpPr>
          <p:cNvPr id="23" name="Titr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A9419-C583-402E-A215-5BD22BCB0F96}" type="datetimeFigureOut">
              <a:rPr lang="fr-CA" smtClean="0"/>
              <a:pPr/>
              <a:t>2020-03-20</a:t>
            </a:fld>
            <a:endParaRPr lang="fr-CA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1F3457DF-EF6F-45D8-9666-BA81822E1569}" type="slidenum">
              <a:rPr lang="fr-CA" smtClean="0"/>
              <a:pPr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A9419-C583-402E-A215-5BD22BCB0F96}" type="datetimeFigureOut">
              <a:rPr lang="fr-CA" smtClean="0"/>
              <a:pPr/>
              <a:t>2020-03-20</a:t>
            </a:fld>
            <a:endParaRPr lang="fr-CA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F3457DF-EF6F-45D8-9666-BA81822E1569}" type="slidenum">
              <a:rPr lang="fr-CA" smtClean="0"/>
              <a:pPr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Connecteur droit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Espace réservé du contenu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0" name="Ellipse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lipse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1F3457DF-EF6F-45D8-9666-BA81822E1569}" type="slidenum">
              <a:rPr lang="fr-CA" smtClean="0"/>
              <a:pPr/>
              <a:t>‹N°›</a:t>
            </a:fld>
            <a:endParaRPr lang="fr-CA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A9419-C583-402E-A215-5BD22BCB0F96}" type="datetimeFigureOut">
              <a:rPr lang="fr-CA" smtClean="0"/>
              <a:pPr/>
              <a:t>2020-03-20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fr-C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Connecteur droit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Ellipse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Ellipse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1F3457DF-EF6F-45D8-9666-BA81822E1569}" type="slidenum">
              <a:rPr lang="fr-CA" smtClean="0"/>
              <a:pPr/>
              <a:t>‹N°›</a:t>
            </a:fld>
            <a:endParaRPr lang="fr-CA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95FA9419-C583-402E-A215-5BD22BCB0F96}" type="datetimeFigureOut">
              <a:rPr lang="fr-CA" smtClean="0"/>
              <a:pPr/>
              <a:t>2020-03-20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fr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95FA9419-C583-402E-A215-5BD22BCB0F96}" type="datetimeFigureOut">
              <a:rPr lang="fr-CA" smtClean="0"/>
              <a:pPr/>
              <a:t>2020-03-20</a:t>
            </a:fld>
            <a:endParaRPr lang="fr-CA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fr-CA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Connecteur droit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Ellipse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lipse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1F3457DF-EF6F-45D8-9666-BA81822E1569}" type="slidenum">
              <a:rPr lang="fr-CA" smtClean="0"/>
              <a:pPr/>
              <a:t>‹N°›</a:t>
            </a:fld>
            <a:endParaRPr lang="fr-CA"/>
          </a:p>
        </p:txBody>
      </p:sp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creativecommons.org/licenses/by-nc-sa/3.0/deed.fr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wmf"/><Relationship Id="rId3" Type="http://schemas.openxmlformats.org/officeDocument/2006/relationships/image" Target="../media/image5.wmf"/><Relationship Id="rId7" Type="http://schemas.openxmlformats.org/officeDocument/2006/relationships/image" Target="../media/image9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wmf"/><Relationship Id="rId5" Type="http://schemas.openxmlformats.org/officeDocument/2006/relationships/image" Target="../media/image7.wmf"/><Relationship Id="rId4" Type="http://schemas.openxmlformats.org/officeDocument/2006/relationships/image" Target="../media/image6.wm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1.emf"/><Relationship Id="rId4" Type="http://schemas.openxmlformats.org/officeDocument/2006/relationships/package" Target="../embeddings/Document_Microsoft_Word.docx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egeplimoilou.ca/etudiants/carrefour-de-l-information/bibliotheques/guides/trouver-une-source-scientifique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CA" dirty="0" smtClean="0"/>
              <a:t>Les divers types de revue*</a:t>
            </a:r>
          </a:p>
          <a:p>
            <a:endParaRPr lang="fr-CA" dirty="0" smtClean="0"/>
          </a:p>
          <a:p>
            <a:endParaRPr lang="fr-CA" dirty="0" smtClean="0"/>
          </a:p>
          <a:p>
            <a:endParaRPr lang="fr-CA" dirty="0" smtClean="0"/>
          </a:p>
          <a:p>
            <a:r>
              <a:rPr lang="fr-CA" sz="1400" dirty="0" smtClean="0"/>
              <a:t>marc julien </a:t>
            </a:r>
          </a:p>
          <a:p>
            <a:r>
              <a:rPr lang="fr-CA" sz="1400" dirty="0" smtClean="0"/>
              <a:t>alexandra </a:t>
            </a:r>
            <a:r>
              <a:rPr lang="fr-CA" sz="1400" dirty="0" err="1" smtClean="0"/>
              <a:t>lavallée</a:t>
            </a:r>
            <a:endParaRPr lang="fr-CA" sz="1400" dirty="0"/>
          </a:p>
        </p:txBody>
      </p:sp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11560" y="381000"/>
            <a:ext cx="7920880" cy="1752600"/>
          </a:xfrm>
        </p:spPr>
        <p:txBody>
          <a:bodyPr/>
          <a:lstStyle/>
          <a:p>
            <a:r>
              <a:rPr lang="fr-CA" b="1" dirty="0" smtClean="0"/>
              <a:t>Scientifique</a:t>
            </a:r>
            <a:r>
              <a:rPr lang="fr-CA" b="1" dirty="0"/>
              <a:t> </a:t>
            </a:r>
            <a:r>
              <a:rPr lang="fr-CA" b="1" dirty="0" smtClean="0"/>
              <a:t>à populaire…</a:t>
            </a:r>
            <a:endParaRPr lang="fr-CA" b="1" dirty="0"/>
          </a:p>
        </p:txBody>
      </p:sp>
      <p:sp>
        <p:nvSpPr>
          <p:cNvPr id="4" name="ZoneTexte 3"/>
          <p:cNvSpPr txBox="1"/>
          <p:nvPr/>
        </p:nvSpPr>
        <p:spPr>
          <a:xfrm>
            <a:off x="611560" y="5013176"/>
            <a:ext cx="792088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1600" dirty="0" smtClean="0"/>
              <a:t>*Inspirée de </a:t>
            </a:r>
            <a:r>
              <a:rPr lang="fr-CA" sz="1600" dirty="0"/>
              <a:t>: Services des bibliothèques de </a:t>
            </a:r>
            <a:r>
              <a:rPr lang="fr-CA" sz="1600" dirty="0" smtClean="0"/>
              <a:t>l’UQAM. (s. d.). </a:t>
            </a:r>
            <a:r>
              <a:rPr lang="fr-CA" sz="1600" i="1" dirty="0" smtClean="0"/>
              <a:t>Scientifique</a:t>
            </a:r>
            <a:r>
              <a:rPr lang="fr-CA" sz="1600" i="1" dirty="0" smtClean="0"/>
              <a:t>, avez-vous dit? </a:t>
            </a:r>
            <a:r>
              <a:rPr lang="fr-CA" sz="1600" dirty="0" smtClean="0"/>
              <a:t>Repéré à http</a:t>
            </a:r>
            <a:r>
              <a:rPr lang="fr-CA" sz="1600" dirty="0" smtClean="0"/>
              <a:t>://</a:t>
            </a:r>
            <a:r>
              <a:rPr lang="fr-CA" sz="1600" dirty="0" smtClean="0"/>
              <a:t>www.bibliotheques.uqam.ca/bibliotheques/education/pdf/dossier_etudiant/Act12_Articles_scientifiques_Diaporama_impression08.pdf</a:t>
            </a:r>
            <a:endParaRPr lang="fr-CA" sz="1600" dirty="0"/>
          </a:p>
        </p:txBody>
      </p:sp>
      <p:pic>
        <p:nvPicPr>
          <p:cNvPr id="9217" name="Picture 1" descr="u:\Mes documents\koha\logo\Jpg\L.CegepLimoilou_2cHor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36296" y="188640"/>
            <a:ext cx="1609725" cy="904875"/>
          </a:xfrm>
          <a:prstGeom prst="rect">
            <a:avLst/>
          </a:prstGeom>
          <a:noFill/>
        </p:spPr>
      </p:pic>
      <p:pic>
        <p:nvPicPr>
          <p:cNvPr id="6" name="Picture 2" descr="Licence Creative Commons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740650" y="6237288"/>
            <a:ext cx="838200" cy="29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b="1" dirty="0" smtClean="0"/>
              <a:t>Objectifs et Plan de la formation</a:t>
            </a:r>
            <a:endParaRPr lang="fr-CA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fr-CA" dirty="0" smtClean="0"/>
              <a:t>Objectifs</a:t>
            </a:r>
          </a:p>
          <a:p>
            <a:pPr lvl="1"/>
            <a:r>
              <a:rPr lang="fr-CA" dirty="0" smtClean="0"/>
              <a:t>Être en mesure </a:t>
            </a:r>
            <a:r>
              <a:rPr lang="fr-CA" smtClean="0"/>
              <a:t>d’identifier le </a:t>
            </a:r>
            <a:r>
              <a:rPr lang="fr-CA" dirty="0" smtClean="0"/>
              <a:t>type de revue trouvée</a:t>
            </a:r>
          </a:p>
          <a:p>
            <a:pPr lvl="1"/>
            <a:r>
              <a:rPr lang="fr-CA" dirty="0" smtClean="0"/>
              <a:t>Être en mesure de trouver un article scientifique</a:t>
            </a:r>
          </a:p>
          <a:p>
            <a:pPr lvl="1"/>
            <a:r>
              <a:rPr lang="fr-CA" dirty="0" smtClean="0"/>
              <a:t>Être en mesure d’évaluer la pertinence des résultats de recherche pour répondre à un besoin académique</a:t>
            </a:r>
          </a:p>
          <a:p>
            <a:pPr lvl="1">
              <a:buNone/>
            </a:pPr>
            <a:endParaRPr lang="fr-CA" dirty="0" smtClean="0"/>
          </a:p>
          <a:p>
            <a:r>
              <a:rPr lang="fr-CA" dirty="0" smtClean="0"/>
              <a:t>Plan de la formation (60 minutes)</a:t>
            </a:r>
          </a:p>
          <a:p>
            <a:pPr lvl="1"/>
            <a:r>
              <a:rPr lang="fr-CA" dirty="0" smtClean="0"/>
              <a:t>Les différents types de revue</a:t>
            </a:r>
          </a:p>
          <a:p>
            <a:pPr lvl="1"/>
            <a:r>
              <a:rPr lang="fr-CA" dirty="0" smtClean="0"/>
              <a:t>Activité « Les revues sous enquête » en équipe de 2</a:t>
            </a:r>
          </a:p>
          <a:p>
            <a:pPr lvl="1"/>
            <a:r>
              <a:rPr lang="fr-CA" dirty="0" smtClean="0"/>
              <a:t>Découverte de 3 outils de recherche</a:t>
            </a:r>
          </a:p>
          <a:p>
            <a:pPr lvl="1"/>
            <a:r>
              <a:rPr lang="fr-CA" dirty="0" smtClean="0"/>
              <a:t>Conclusion</a:t>
            </a:r>
            <a:endParaRPr lang="fr-C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Les différents types de revue</a:t>
            </a:r>
            <a:endParaRPr lang="fr-CA" dirty="0"/>
          </a:p>
        </p:txBody>
      </p:sp>
      <p:graphicFrame>
        <p:nvGraphicFramePr>
          <p:cNvPr id="7" name="Espace réservé du contenu 6"/>
          <p:cNvGraphicFramePr>
            <a:graphicFrameLocks noGrp="1"/>
          </p:cNvGraphicFramePr>
          <p:nvPr>
            <p:ph sz="quarter" idx="1"/>
          </p:nvPr>
        </p:nvGraphicFramePr>
        <p:xfrm>
          <a:off x="301625" y="1484782"/>
          <a:ext cx="1606079" cy="48245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60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206135">
                <a:tc>
                  <a:txBody>
                    <a:bodyPr/>
                    <a:lstStyle/>
                    <a:p>
                      <a:endParaRPr lang="fr-CA" dirty="0"/>
                    </a:p>
                  </a:txBody>
                  <a:tcPr marL="431961" marR="431961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06135">
                <a:tc>
                  <a:txBody>
                    <a:bodyPr/>
                    <a:lstStyle/>
                    <a:p>
                      <a:endParaRPr lang="fr-CA" dirty="0"/>
                    </a:p>
                  </a:txBody>
                  <a:tcPr marL="431961" marR="431961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06135">
                <a:tc>
                  <a:txBody>
                    <a:bodyPr/>
                    <a:lstStyle/>
                    <a:p>
                      <a:endParaRPr lang="fr-CA" dirty="0"/>
                    </a:p>
                  </a:txBody>
                  <a:tcPr marL="431961" marR="431961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06135">
                <a:tc>
                  <a:txBody>
                    <a:bodyPr/>
                    <a:lstStyle/>
                    <a:p>
                      <a:endParaRPr lang="fr-CA" dirty="0"/>
                    </a:p>
                  </a:txBody>
                  <a:tcPr marL="431961" marR="431961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6" name="Espace réservé du contenu 5"/>
          <p:cNvSpPr>
            <a:spLocks noGrp="1"/>
          </p:cNvSpPr>
          <p:nvPr>
            <p:ph sz="quarter" idx="4294967295"/>
          </p:nvPr>
        </p:nvSpPr>
        <p:spPr>
          <a:xfrm>
            <a:off x="1979713" y="1628800"/>
            <a:ext cx="6480719" cy="4664050"/>
          </a:xfrm>
        </p:spPr>
        <p:txBody>
          <a:bodyPr>
            <a:normAutofit/>
          </a:bodyPr>
          <a:lstStyle/>
          <a:p>
            <a:endParaRPr lang="fr-CA" sz="1000" dirty="0" smtClean="0"/>
          </a:p>
          <a:p>
            <a:r>
              <a:rPr lang="fr-CA" dirty="0" smtClean="0"/>
              <a:t>La revue populaire</a:t>
            </a:r>
          </a:p>
          <a:p>
            <a:pPr>
              <a:buNone/>
            </a:pPr>
            <a:endParaRPr lang="fr-CA" sz="4000" dirty="0" smtClean="0"/>
          </a:p>
          <a:p>
            <a:r>
              <a:rPr lang="fr-CA" dirty="0" smtClean="0"/>
              <a:t>La revue d’intérêt général</a:t>
            </a:r>
          </a:p>
          <a:p>
            <a:pPr>
              <a:buNone/>
            </a:pPr>
            <a:endParaRPr lang="fr-CA" sz="3600" dirty="0" smtClean="0"/>
          </a:p>
          <a:p>
            <a:r>
              <a:rPr lang="fr-CA" dirty="0" smtClean="0"/>
              <a:t>La revue professionnelle</a:t>
            </a:r>
          </a:p>
          <a:p>
            <a:endParaRPr lang="fr-CA" sz="3600" dirty="0" smtClean="0"/>
          </a:p>
          <a:p>
            <a:r>
              <a:rPr lang="fr-CA" dirty="0" smtClean="0"/>
              <a:t>La revue scientifique</a:t>
            </a:r>
          </a:p>
          <a:p>
            <a:endParaRPr lang="fr-CA" dirty="0"/>
          </a:p>
        </p:txBody>
      </p:sp>
      <p:pic>
        <p:nvPicPr>
          <p:cNvPr id="2050" name="Picture 2" descr="C:\Documents and Settings\alexandra.lavallee\Local Settings\Temporary Internet Files\Content.IE5\0AMAEEEA\MC900349125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15616" y="5229200"/>
            <a:ext cx="757464" cy="929528"/>
          </a:xfrm>
          <a:prstGeom prst="rect">
            <a:avLst/>
          </a:prstGeom>
          <a:noFill/>
        </p:spPr>
      </p:pic>
      <p:pic>
        <p:nvPicPr>
          <p:cNvPr id="2068" name="Picture 20" descr="C:\Documents and Settings\alexandra.lavallee\Local Settings\Temporary Internet Files\Content.IE5\EXURA7RD\MC900353950[1]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99592" y="4005064"/>
            <a:ext cx="962644" cy="892220"/>
          </a:xfrm>
          <a:prstGeom prst="rect">
            <a:avLst/>
          </a:prstGeom>
          <a:noFill/>
        </p:spPr>
      </p:pic>
      <p:pic>
        <p:nvPicPr>
          <p:cNvPr id="2069" name="Picture 21" descr="C:\Documents and Settings\alexandra.lavallee\Local Settings\Temporary Internet Files\Content.IE5\CV61LAQT\MC900335568[1].wm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23528" y="4293096"/>
            <a:ext cx="865206" cy="749460"/>
          </a:xfrm>
          <a:prstGeom prst="rect">
            <a:avLst/>
          </a:prstGeom>
          <a:noFill/>
        </p:spPr>
      </p:pic>
      <p:pic>
        <p:nvPicPr>
          <p:cNvPr id="2090" name="Picture 42" descr="C:\Documents and Settings\alexandra.lavallee\Local Settings\Temporary Internet Files\Content.IE5\MP5LED63\MC900234426[1].wm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67544" y="2780928"/>
            <a:ext cx="1163502" cy="1152128"/>
          </a:xfrm>
          <a:prstGeom prst="rect">
            <a:avLst/>
          </a:prstGeom>
          <a:noFill/>
        </p:spPr>
      </p:pic>
      <p:pic>
        <p:nvPicPr>
          <p:cNvPr id="2104" name="Picture 56" descr="C:\Documents and Settings\alexandra.lavallee\Local Settings\Temporary Internet Files\Content.IE5\MP5LED63\MC900016034[1].wmf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11560" y="1484784"/>
            <a:ext cx="1014200" cy="1102294"/>
          </a:xfrm>
          <a:prstGeom prst="rect">
            <a:avLst/>
          </a:prstGeom>
          <a:noFill/>
        </p:spPr>
      </p:pic>
      <p:pic>
        <p:nvPicPr>
          <p:cNvPr id="2110" name="Picture 62" descr="C:\Documents and Settings\alexandra.lavallee\Local Settings\Temporary Internet Files\Content.IE5\5FA1QOFS\MC900053642[1].wmf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23528" y="5589240"/>
            <a:ext cx="874492" cy="678158"/>
          </a:xfrm>
          <a:prstGeom prst="rect">
            <a:avLst/>
          </a:prstGeom>
          <a:noFill/>
        </p:spPr>
      </p:pic>
      <p:sp>
        <p:nvSpPr>
          <p:cNvPr id="72" name="Bulle ronde 71"/>
          <p:cNvSpPr/>
          <p:nvPr/>
        </p:nvSpPr>
        <p:spPr>
          <a:xfrm>
            <a:off x="6228184" y="5229200"/>
            <a:ext cx="2016224" cy="1152128"/>
          </a:xfrm>
          <a:prstGeom prst="wedgeEllipseCallout">
            <a:avLst>
              <a:gd name="adj1" fmla="val -83772"/>
              <a:gd name="adj2" fmla="val -9575"/>
            </a:avLst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 sz="1400" dirty="0" smtClean="0"/>
          </a:p>
          <a:p>
            <a:pPr algn="ctr"/>
            <a:r>
              <a:rPr lang="fr-CA" sz="1600" dirty="0" smtClean="0"/>
              <a:t>Diffuser des </a:t>
            </a:r>
            <a:r>
              <a:rPr lang="fr-CA" sz="1600" dirty="0"/>
              <a:t>résultats de </a:t>
            </a:r>
            <a:r>
              <a:rPr lang="fr-CA" sz="1600" dirty="0" smtClean="0"/>
              <a:t>recherche</a:t>
            </a:r>
            <a:endParaRPr lang="fr-CA" sz="1600" dirty="0"/>
          </a:p>
          <a:p>
            <a:pPr algn="ctr"/>
            <a:endParaRPr lang="fr-CA" dirty="0"/>
          </a:p>
        </p:txBody>
      </p:sp>
      <p:sp>
        <p:nvSpPr>
          <p:cNvPr id="73" name="Bulle ronde 72"/>
          <p:cNvSpPr/>
          <p:nvPr/>
        </p:nvSpPr>
        <p:spPr>
          <a:xfrm>
            <a:off x="6444208" y="3933056"/>
            <a:ext cx="2016224" cy="1152128"/>
          </a:xfrm>
          <a:prstGeom prst="wedgeEllipseCallout">
            <a:avLst>
              <a:gd name="adj1" fmla="val -63051"/>
              <a:gd name="adj2" fmla="val -3008"/>
            </a:avLst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sz="1600" dirty="0" smtClean="0"/>
              <a:t>Informer </a:t>
            </a:r>
            <a:r>
              <a:rPr lang="fr-CA" sz="1600" dirty="0"/>
              <a:t>les membres de la profession</a:t>
            </a:r>
            <a:endParaRPr lang="fr-CA" dirty="0"/>
          </a:p>
        </p:txBody>
      </p:sp>
      <p:sp>
        <p:nvSpPr>
          <p:cNvPr id="74" name="Bulle ronde 73"/>
          <p:cNvSpPr/>
          <p:nvPr/>
        </p:nvSpPr>
        <p:spPr>
          <a:xfrm>
            <a:off x="6516216" y="2420888"/>
            <a:ext cx="2376264" cy="1296144"/>
          </a:xfrm>
          <a:prstGeom prst="wedgeEllipseCallout">
            <a:avLst>
              <a:gd name="adj1" fmla="val -58047"/>
              <a:gd name="adj2" fmla="val 26757"/>
            </a:avLst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sz="1600" dirty="0"/>
              <a:t>Diffuser des informations vulgarisées à un large public</a:t>
            </a:r>
            <a:endParaRPr lang="fr-CA" dirty="0"/>
          </a:p>
        </p:txBody>
      </p:sp>
      <p:sp>
        <p:nvSpPr>
          <p:cNvPr id="75" name="Bulle ronde 74"/>
          <p:cNvSpPr/>
          <p:nvPr/>
        </p:nvSpPr>
        <p:spPr>
          <a:xfrm>
            <a:off x="5940152" y="1484784"/>
            <a:ext cx="1656184" cy="792088"/>
          </a:xfrm>
          <a:prstGeom prst="wedgeEllipseCallout">
            <a:avLst>
              <a:gd name="adj1" fmla="val -88511"/>
              <a:gd name="adj2" fmla="val 27994"/>
            </a:avLst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dirty="0" smtClean="0"/>
              <a:t>Divertir !</a:t>
            </a:r>
            <a:endParaRPr lang="fr-CA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2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7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2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" grpId="0" animBg="1"/>
      <p:bldP spid="73" grpId="0" animBg="1"/>
      <p:bldP spid="74" grpId="0" animBg="1"/>
      <p:bldP spid="7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texte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CA" dirty="0" smtClean="0"/>
              <a:t>En équipe de 2</a:t>
            </a:r>
          </a:p>
          <a:p>
            <a:r>
              <a:rPr lang="fr-CA" dirty="0" smtClean="0"/>
              <a:t>Durée : 15 minutes</a:t>
            </a:r>
            <a:endParaRPr lang="fr-CA" dirty="0"/>
          </a:p>
        </p:txBody>
      </p:sp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b="1" dirty="0" smtClean="0"/>
              <a:t>Activité « Les revues sous enquête »</a:t>
            </a:r>
            <a:endParaRPr lang="fr-CA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Espace réservé du contenu 5"/>
          <p:cNvGraphicFramePr>
            <a:graphicFrameLocks noGrp="1" noChangeAspect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092105867"/>
              </p:ext>
            </p:extLst>
          </p:nvPr>
        </p:nvGraphicFramePr>
        <p:xfrm>
          <a:off x="198438" y="69850"/>
          <a:ext cx="8662987" cy="6389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7" name="Document" r:id="rId4" imgW="8506147" imgH="6274227" progId="Word.Document.12">
                  <p:embed/>
                </p:oleObj>
              </mc:Choice>
              <mc:Fallback>
                <p:oleObj name="Document" r:id="rId4" imgW="8506147" imgH="6274227" progId="Word.Document.12">
                  <p:embed/>
                  <p:pic>
                    <p:nvPicPr>
                      <p:cNvPr id="0" name="Picture 5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438" y="69850"/>
                        <a:ext cx="8662987" cy="63896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ZoneTexte 6"/>
          <p:cNvSpPr txBox="1"/>
          <p:nvPr/>
        </p:nvSpPr>
        <p:spPr>
          <a:xfrm>
            <a:off x="1691680" y="2204864"/>
            <a:ext cx="1872208" cy="9002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1050" dirty="0" smtClean="0">
                <a:solidFill>
                  <a:srgbClr val="C00000"/>
                </a:solidFill>
              </a:rPr>
              <a:t>Sobre</a:t>
            </a:r>
          </a:p>
          <a:p>
            <a:r>
              <a:rPr lang="fr-CA" sz="1050" dirty="0" smtClean="0">
                <a:solidFill>
                  <a:srgbClr val="C00000"/>
                </a:solidFill>
              </a:rPr>
              <a:t>Beaucoup de texte, très peu de publicité, absence d’image, présence de tableaux et graphiques</a:t>
            </a:r>
            <a:endParaRPr lang="fr-CA" sz="1050" dirty="0">
              <a:solidFill>
                <a:srgbClr val="C00000"/>
              </a:solidFill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3419872" y="2276872"/>
            <a:ext cx="187220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1050" i="1" dirty="0" smtClean="0">
                <a:solidFill>
                  <a:srgbClr val="C00000"/>
                </a:solidFill>
              </a:rPr>
              <a:t>Variable</a:t>
            </a:r>
            <a:endParaRPr lang="fr-CA" sz="1050" dirty="0" smtClean="0">
              <a:solidFill>
                <a:srgbClr val="C00000"/>
              </a:solidFill>
            </a:endParaRPr>
          </a:p>
          <a:p>
            <a:r>
              <a:rPr lang="fr-CA" sz="1050" i="1" dirty="0" smtClean="0">
                <a:solidFill>
                  <a:srgbClr val="C00000"/>
                </a:solidFill>
              </a:rPr>
              <a:t>Photographies de membres</a:t>
            </a:r>
            <a:endParaRPr lang="fr-CA" sz="1050" dirty="0" smtClean="0">
              <a:solidFill>
                <a:srgbClr val="C00000"/>
              </a:solidFill>
            </a:endParaRPr>
          </a:p>
          <a:p>
            <a:r>
              <a:rPr lang="fr-CA" sz="1050" i="1" dirty="0" smtClean="0">
                <a:solidFill>
                  <a:srgbClr val="C00000"/>
                </a:solidFill>
              </a:rPr>
              <a:t>Publicités en lien avec la profession</a:t>
            </a:r>
            <a:endParaRPr lang="fr-CA" sz="1050" dirty="0">
              <a:solidFill>
                <a:srgbClr val="C00000"/>
              </a:solidFill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7020272" y="2276872"/>
            <a:ext cx="205172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1050" i="1" dirty="0" smtClean="0">
                <a:solidFill>
                  <a:srgbClr val="C00000"/>
                </a:solidFill>
              </a:rPr>
              <a:t>Accrocheuse</a:t>
            </a:r>
            <a:endParaRPr lang="fr-CA" sz="1050" dirty="0" smtClean="0">
              <a:solidFill>
                <a:srgbClr val="C00000"/>
              </a:solidFill>
            </a:endParaRPr>
          </a:p>
          <a:p>
            <a:r>
              <a:rPr lang="fr-CA" sz="1050" i="1" dirty="0" smtClean="0">
                <a:solidFill>
                  <a:srgbClr val="C00000"/>
                </a:solidFill>
              </a:rPr>
              <a:t>Gros titres frappants</a:t>
            </a:r>
            <a:r>
              <a:rPr lang="fr-CA" sz="1050" dirty="0" smtClean="0">
                <a:solidFill>
                  <a:srgbClr val="C00000"/>
                </a:solidFill>
              </a:rPr>
              <a:t>, </a:t>
            </a:r>
            <a:r>
              <a:rPr lang="fr-CA" sz="1050" i="1" dirty="0" smtClean="0">
                <a:solidFill>
                  <a:srgbClr val="C00000"/>
                </a:solidFill>
              </a:rPr>
              <a:t>papier glacé</a:t>
            </a:r>
            <a:r>
              <a:rPr lang="fr-CA" sz="1050" dirty="0" smtClean="0">
                <a:solidFill>
                  <a:srgbClr val="C00000"/>
                </a:solidFill>
              </a:rPr>
              <a:t>, </a:t>
            </a:r>
            <a:r>
              <a:rPr lang="fr-CA" sz="1050" i="1" dirty="0" smtClean="0">
                <a:solidFill>
                  <a:srgbClr val="C00000"/>
                </a:solidFill>
              </a:rPr>
              <a:t>multiples images</a:t>
            </a:r>
            <a:r>
              <a:rPr lang="fr-CA" sz="1050" dirty="0" smtClean="0">
                <a:solidFill>
                  <a:srgbClr val="C00000"/>
                </a:solidFill>
              </a:rPr>
              <a:t>, </a:t>
            </a:r>
          </a:p>
          <a:p>
            <a:r>
              <a:rPr lang="fr-CA" sz="1050" i="1" dirty="0" smtClean="0">
                <a:solidFill>
                  <a:srgbClr val="C00000"/>
                </a:solidFill>
              </a:rPr>
              <a:t>des tonnes de publicités</a:t>
            </a:r>
            <a:endParaRPr lang="fr-CA" sz="1050" dirty="0">
              <a:solidFill>
                <a:srgbClr val="C00000"/>
              </a:solidFill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1691680" y="3140968"/>
            <a:ext cx="1800200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1050" i="1" dirty="0" smtClean="0">
                <a:solidFill>
                  <a:srgbClr val="C00000"/>
                </a:solidFill>
              </a:rPr>
              <a:t>Universités</a:t>
            </a:r>
            <a:endParaRPr lang="fr-CA" sz="1050" dirty="0" smtClean="0">
              <a:solidFill>
                <a:srgbClr val="C00000"/>
              </a:solidFill>
            </a:endParaRPr>
          </a:p>
          <a:p>
            <a:r>
              <a:rPr lang="fr-CA" sz="1050" i="1" dirty="0" smtClean="0">
                <a:solidFill>
                  <a:srgbClr val="C00000"/>
                </a:solidFill>
              </a:rPr>
              <a:t>Centres de recherche</a:t>
            </a:r>
            <a:endParaRPr lang="fr-CA" sz="1050" dirty="0">
              <a:solidFill>
                <a:srgbClr val="C00000"/>
              </a:solidFill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3419872" y="3068960"/>
            <a:ext cx="1800200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1050" i="1" dirty="0" smtClean="0">
                <a:solidFill>
                  <a:srgbClr val="C00000"/>
                </a:solidFill>
              </a:rPr>
              <a:t>Associations ou corporations professionnelles</a:t>
            </a:r>
            <a:endParaRPr lang="fr-CA" sz="1050" dirty="0">
              <a:solidFill>
                <a:srgbClr val="C00000"/>
              </a:solidFill>
            </a:endParaRPr>
          </a:p>
        </p:txBody>
      </p:sp>
      <p:sp>
        <p:nvSpPr>
          <p:cNvPr id="15" name="ZoneTexte 14"/>
          <p:cNvSpPr txBox="1"/>
          <p:nvPr/>
        </p:nvSpPr>
        <p:spPr>
          <a:xfrm>
            <a:off x="5292080" y="3933056"/>
            <a:ext cx="18002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1050" i="1" dirty="0" smtClean="0">
                <a:solidFill>
                  <a:srgbClr val="C00000"/>
                </a:solidFill>
              </a:rPr>
              <a:t>Pigistes</a:t>
            </a:r>
            <a:endParaRPr lang="fr-CA" sz="1050" dirty="0" smtClean="0">
              <a:solidFill>
                <a:srgbClr val="C00000"/>
              </a:solidFill>
            </a:endParaRPr>
          </a:p>
          <a:p>
            <a:r>
              <a:rPr lang="fr-CA" sz="1050" i="1" dirty="0" smtClean="0">
                <a:solidFill>
                  <a:srgbClr val="C00000"/>
                </a:solidFill>
              </a:rPr>
              <a:t>Journalistes </a:t>
            </a:r>
            <a:endParaRPr lang="fr-CA" sz="1050" dirty="0" smtClean="0">
              <a:solidFill>
                <a:srgbClr val="C00000"/>
              </a:solidFill>
            </a:endParaRPr>
          </a:p>
          <a:p>
            <a:r>
              <a:rPr lang="fr-CA" sz="1050" i="1" dirty="0" smtClean="0">
                <a:solidFill>
                  <a:srgbClr val="C00000"/>
                </a:solidFill>
              </a:rPr>
              <a:t>Langage utilisé est donc accessible, vulgarisé</a:t>
            </a:r>
            <a:endParaRPr lang="fr-CA" sz="1050" dirty="0">
              <a:solidFill>
                <a:srgbClr val="C00000"/>
              </a:solidFill>
            </a:endParaRPr>
          </a:p>
        </p:txBody>
      </p:sp>
      <p:sp>
        <p:nvSpPr>
          <p:cNvPr id="16" name="ZoneTexte 15"/>
          <p:cNvSpPr txBox="1"/>
          <p:nvPr/>
        </p:nvSpPr>
        <p:spPr>
          <a:xfrm>
            <a:off x="7020272" y="3789040"/>
            <a:ext cx="2123728" cy="9002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1050" i="1" dirty="0" smtClean="0">
                <a:solidFill>
                  <a:srgbClr val="C00000"/>
                </a:solidFill>
              </a:rPr>
              <a:t>Pigistes</a:t>
            </a:r>
            <a:endParaRPr lang="fr-CA" sz="1050" dirty="0" smtClean="0">
              <a:solidFill>
                <a:srgbClr val="C00000"/>
              </a:solidFill>
            </a:endParaRPr>
          </a:p>
          <a:p>
            <a:r>
              <a:rPr lang="fr-CA" sz="1050" i="1" dirty="0" smtClean="0">
                <a:solidFill>
                  <a:srgbClr val="C00000"/>
                </a:solidFill>
              </a:rPr>
              <a:t>Journalistes</a:t>
            </a:r>
            <a:endParaRPr lang="fr-CA" sz="1050" dirty="0" smtClean="0">
              <a:solidFill>
                <a:srgbClr val="C00000"/>
              </a:solidFill>
            </a:endParaRPr>
          </a:p>
          <a:p>
            <a:r>
              <a:rPr lang="fr-CA" sz="1050" i="1" dirty="0" smtClean="0">
                <a:solidFill>
                  <a:srgbClr val="C00000"/>
                </a:solidFill>
              </a:rPr>
              <a:t>Langage utilisé est donc très vulgarisé, proche du langage parlé</a:t>
            </a:r>
            <a:endParaRPr lang="fr-CA" sz="1050" dirty="0">
              <a:solidFill>
                <a:srgbClr val="C00000"/>
              </a:solidFill>
            </a:endParaRPr>
          </a:p>
        </p:txBody>
      </p:sp>
      <p:sp>
        <p:nvSpPr>
          <p:cNvPr id="19" name="ZoneTexte 18"/>
          <p:cNvSpPr txBox="1"/>
          <p:nvPr/>
        </p:nvSpPr>
        <p:spPr>
          <a:xfrm>
            <a:off x="7092280" y="4831268"/>
            <a:ext cx="18002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1050" i="1" dirty="0" smtClean="0">
                <a:solidFill>
                  <a:srgbClr val="C00000"/>
                </a:solidFill>
              </a:rPr>
              <a:t>Courts et superficiels</a:t>
            </a:r>
            <a:endParaRPr lang="fr-CA" sz="1050" dirty="0">
              <a:solidFill>
                <a:srgbClr val="C00000"/>
              </a:solidFill>
            </a:endParaRPr>
          </a:p>
        </p:txBody>
      </p:sp>
      <p:sp>
        <p:nvSpPr>
          <p:cNvPr id="21" name="ZoneTexte 20"/>
          <p:cNvSpPr txBox="1"/>
          <p:nvPr/>
        </p:nvSpPr>
        <p:spPr>
          <a:xfrm>
            <a:off x="5220072" y="5517232"/>
            <a:ext cx="2016224" cy="9002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1050" i="1" dirty="0" smtClean="0">
                <a:solidFill>
                  <a:srgbClr val="C00000"/>
                </a:solidFill>
              </a:rPr>
              <a:t>Actualité</a:t>
            </a:r>
            <a:endParaRPr lang="fr-CA" sz="1050" dirty="0" smtClean="0">
              <a:solidFill>
                <a:srgbClr val="C00000"/>
              </a:solidFill>
            </a:endParaRPr>
          </a:p>
          <a:p>
            <a:r>
              <a:rPr lang="fr-CA" sz="1050" i="1" dirty="0" smtClean="0">
                <a:solidFill>
                  <a:srgbClr val="C00000"/>
                </a:solidFill>
              </a:rPr>
              <a:t>Faits plutôt que des analyses</a:t>
            </a:r>
            <a:endParaRPr lang="fr-CA" sz="1050" dirty="0" smtClean="0">
              <a:solidFill>
                <a:srgbClr val="C00000"/>
              </a:solidFill>
            </a:endParaRPr>
          </a:p>
          <a:p>
            <a:r>
              <a:rPr lang="fr-CA" sz="1050" i="1" dirty="0" smtClean="0">
                <a:solidFill>
                  <a:srgbClr val="C00000"/>
                </a:solidFill>
              </a:rPr>
              <a:t>Reportages</a:t>
            </a:r>
            <a:endParaRPr lang="fr-CA" sz="1050" dirty="0" smtClean="0">
              <a:solidFill>
                <a:srgbClr val="C00000"/>
              </a:solidFill>
            </a:endParaRPr>
          </a:p>
          <a:p>
            <a:r>
              <a:rPr lang="fr-CA" sz="1050" i="1" dirty="0" smtClean="0">
                <a:solidFill>
                  <a:srgbClr val="C00000"/>
                </a:solidFill>
              </a:rPr>
              <a:t>Résumés</a:t>
            </a:r>
            <a:endParaRPr lang="fr-CA" sz="1050" dirty="0" smtClean="0">
              <a:solidFill>
                <a:srgbClr val="C00000"/>
              </a:solidFill>
            </a:endParaRPr>
          </a:p>
          <a:p>
            <a:r>
              <a:rPr lang="fr-CA" sz="1050" i="1" dirty="0" smtClean="0">
                <a:solidFill>
                  <a:srgbClr val="C00000"/>
                </a:solidFill>
              </a:rPr>
              <a:t>Textes d’opinion</a:t>
            </a:r>
            <a:endParaRPr lang="fr-CA" sz="1050" dirty="0">
              <a:solidFill>
                <a:srgbClr val="C00000"/>
              </a:solidFill>
            </a:endParaRPr>
          </a:p>
        </p:txBody>
      </p:sp>
      <p:sp>
        <p:nvSpPr>
          <p:cNvPr id="22" name="ZoneTexte 21"/>
          <p:cNvSpPr txBox="1"/>
          <p:nvPr/>
        </p:nvSpPr>
        <p:spPr>
          <a:xfrm>
            <a:off x="7092280" y="5517232"/>
            <a:ext cx="1800200" cy="9002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1050" i="1" dirty="0" smtClean="0">
                <a:solidFill>
                  <a:srgbClr val="C00000"/>
                </a:solidFill>
              </a:rPr>
              <a:t>Sujets superficiels</a:t>
            </a:r>
            <a:endParaRPr lang="fr-CA" sz="1050" dirty="0" smtClean="0">
              <a:solidFill>
                <a:srgbClr val="C00000"/>
              </a:solidFill>
            </a:endParaRPr>
          </a:p>
          <a:p>
            <a:r>
              <a:rPr lang="fr-CA" sz="1050" i="1" dirty="0" smtClean="0">
                <a:solidFill>
                  <a:srgbClr val="C00000"/>
                </a:solidFill>
              </a:rPr>
              <a:t>Potins, jeux, horoscopes, tests, recettes, publicités,  trucs pour la vie quotidienne</a:t>
            </a:r>
            <a:endParaRPr lang="fr-CA" sz="1050" dirty="0">
              <a:solidFill>
                <a:srgbClr val="C00000"/>
              </a:solidFill>
            </a:endParaRPr>
          </a:p>
        </p:txBody>
      </p:sp>
      <p:sp>
        <p:nvSpPr>
          <p:cNvPr id="14" name="ZoneTexte 13"/>
          <p:cNvSpPr txBox="1"/>
          <p:nvPr/>
        </p:nvSpPr>
        <p:spPr>
          <a:xfrm>
            <a:off x="1043608" y="3914472"/>
            <a:ext cx="2592288" cy="738664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fr-CA" sz="1050" i="1" dirty="0" smtClean="0">
                <a:solidFill>
                  <a:srgbClr val="C00000"/>
                </a:solidFill>
              </a:rPr>
              <a:t>Chercheurs affiliés à une institution de recherche</a:t>
            </a:r>
            <a:r>
              <a:rPr lang="fr-CA" sz="1050" dirty="0" smtClean="0">
                <a:solidFill>
                  <a:srgbClr val="C00000"/>
                </a:solidFill>
              </a:rPr>
              <a:t>; </a:t>
            </a:r>
            <a:r>
              <a:rPr lang="fr-CA" sz="1050" i="1" dirty="0" smtClean="0">
                <a:solidFill>
                  <a:srgbClr val="C00000"/>
                </a:solidFill>
              </a:rPr>
              <a:t>Professeurs d’université</a:t>
            </a:r>
            <a:endParaRPr lang="fr-CA" sz="1050" dirty="0" smtClean="0">
              <a:solidFill>
                <a:srgbClr val="C00000"/>
              </a:solidFill>
            </a:endParaRPr>
          </a:p>
          <a:p>
            <a:r>
              <a:rPr lang="fr-CA" sz="1050" i="1" dirty="0" smtClean="0">
                <a:solidFill>
                  <a:srgbClr val="C00000"/>
                </a:solidFill>
              </a:rPr>
              <a:t>Aucun intermédiaire entre le chercheur et le lecteur</a:t>
            </a:r>
            <a:r>
              <a:rPr lang="fr-CA" sz="1050" dirty="0" smtClean="0">
                <a:solidFill>
                  <a:srgbClr val="C00000"/>
                </a:solidFill>
              </a:rPr>
              <a:t> = </a:t>
            </a:r>
            <a:r>
              <a:rPr lang="fr-CA" sz="1050" i="1" dirty="0" smtClean="0">
                <a:solidFill>
                  <a:srgbClr val="C00000"/>
                </a:solidFill>
              </a:rPr>
              <a:t>Langage très spécialisé</a:t>
            </a:r>
            <a:endParaRPr lang="fr-CA" sz="1050" dirty="0">
              <a:solidFill>
                <a:srgbClr val="C00000"/>
              </a:solidFill>
            </a:endParaRPr>
          </a:p>
        </p:txBody>
      </p:sp>
      <p:sp>
        <p:nvSpPr>
          <p:cNvPr id="23" name="ZoneTexte 22"/>
          <p:cNvSpPr txBox="1"/>
          <p:nvPr/>
        </p:nvSpPr>
        <p:spPr>
          <a:xfrm>
            <a:off x="3635896" y="4077072"/>
            <a:ext cx="1656184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1050" i="1" dirty="0" smtClean="0">
                <a:solidFill>
                  <a:srgbClr val="C00000"/>
                </a:solidFill>
              </a:rPr>
              <a:t>Langage utilisé est donc un jargon propre à la profession</a:t>
            </a:r>
            <a:endParaRPr lang="fr-CA" sz="1050" dirty="0">
              <a:solidFill>
                <a:srgbClr val="C00000"/>
              </a:solidFill>
            </a:endParaRPr>
          </a:p>
        </p:txBody>
      </p:sp>
      <p:sp>
        <p:nvSpPr>
          <p:cNvPr id="17" name="ZoneTexte 16"/>
          <p:cNvSpPr txBox="1"/>
          <p:nvPr/>
        </p:nvSpPr>
        <p:spPr>
          <a:xfrm>
            <a:off x="1043608" y="4725144"/>
            <a:ext cx="2376264" cy="170816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fr-CA" sz="1050" i="1" smtClean="0">
                <a:solidFill>
                  <a:srgbClr val="C00000"/>
                </a:solidFill>
              </a:rPr>
              <a:t>Longueur : jusqu’à 50 pages</a:t>
            </a:r>
            <a:endParaRPr lang="fr-CA" sz="1050" dirty="0" smtClean="0">
              <a:solidFill>
                <a:srgbClr val="C00000"/>
              </a:solidFill>
            </a:endParaRPr>
          </a:p>
          <a:p>
            <a:r>
              <a:rPr lang="fr-CA" sz="1050" i="1" dirty="0" smtClean="0">
                <a:solidFill>
                  <a:srgbClr val="C00000"/>
                </a:solidFill>
              </a:rPr>
              <a:t>Présentés souvent selon le modèle :</a:t>
            </a:r>
            <a:endParaRPr lang="fr-CA" sz="1050" dirty="0" smtClean="0">
              <a:solidFill>
                <a:srgbClr val="C00000"/>
              </a:solidFill>
            </a:endParaRPr>
          </a:p>
          <a:p>
            <a:pPr lvl="0">
              <a:buFont typeface="Arial" pitchFamily="34" charset="0"/>
              <a:buChar char="•"/>
            </a:pPr>
            <a:r>
              <a:rPr lang="fr-CA" sz="1000" i="1" dirty="0" smtClean="0">
                <a:solidFill>
                  <a:srgbClr val="C00000"/>
                </a:solidFill>
              </a:rPr>
              <a:t>Résumé</a:t>
            </a:r>
            <a:endParaRPr lang="fr-CA" sz="1000" dirty="0" smtClean="0">
              <a:solidFill>
                <a:srgbClr val="C00000"/>
              </a:solidFill>
            </a:endParaRPr>
          </a:p>
          <a:p>
            <a:pPr lvl="0">
              <a:buFont typeface="Arial" pitchFamily="34" charset="0"/>
              <a:buChar char="•"/>
            </a:pPr>
            <a:r>
              <a:rPr lang="fr-CA" sz="1000" i="1" dirty="0" smtClean="0">
                <a:solidFill>
                  <a:srgbClr val="C00000"/>
                </a:solidFill>
              </a:rPr>
              <a:t>cadre théorique,</a:t>
            </a:r>
            <a:endParaRPr lang="fr-CA" sz="1000" dirty="0" smtClean="0">
              <a:solidFill>
                <a:srgbClr val="C00000"/>
              </a:solidFill>
            </a:endParaRPr>
          </a:p>
          <a:p>
            <a:pPr lvl="0">
              <a:buFont typeface="Arial" pitchFamily="34" charset="0"/>
              <a:buChar char="•"/>
            </a:pPr>
            <a:r>
              <a:rPr lang="fr-CA" sz="1000" i="1" dirty="0" smtClean="0">
                <a:solidFill>
                  <a:srgbClr val="C00000"/>
                </a:solidFill>
              </a:rPr>
              <a:t>méthodologie,</a:t>
            </a:r>
            <a:endParaRPr lang="fr-CA" sz="1000" dirty="0" smtClean="0">
              <a:solidFill>
                <a:srgbClr val="C00000"/>
              </a:solidFill>
            </a:endParaRPr>
          </a:p>
          <a:p>
            <a:pPr lvl="0">
              <a:buFont typeface="Arial" pitchFamily="34" charset="0"/>
              <a:buChar char="•"/>
            </a:pPr>
            <a:r>
              <a:rPr lang="fr-CA" sz="1000" i="1" dirty="0" smtClean="0">
                <a:solidFill>
                  <a:srgbClr val="C00000"/>
                </a:solidFill>
              </a:rPr>
              <a:t>résultats</a:t>
            </a:r>
            <a:endParaRPr lang="fr-CA" sz="1000" dirty="0" smtClean="0">
              <a:solidFill>
                <a:srgbClr val="C00000"/>
              </a:solidFill>
            </a:endParaRPr>
          </a:p>
          <a:p>
            <a:pPr lvl="0">
              <a:buFont typeface="Arial" pitchFamily="34" charset="0"/>
              <a:buChar char="•"/>
            </a:pPr>
            <a:r>
              <a:rPr lang="fr-CA" sz="1000" i="1" dirty="0" smtClean="0">
                <a:solidFill>
                  <a:srgbClr val="C00000"/>
                </a:solidFill>
              </a:rPr>
              <a:t>analyse, </a:t>
            </a:r>
            <a:endParaRPr lang="fr-CA" sz="1000" dirty="0" smtClean="0">
              <a:solidFill>
                <a:srgbClr val="C00000"/>
              </a:solidFill>
            </a:endParaRPr>
          </a:p>
          <a:p>
            <a:pPr lvl="0">
              <a:buFont typeface="Arial" pitchFamily="34" charset="0"/>
              <a:buChar char="•"/>
            </a:pPr>
            <a:r>
              <a:rPr lang="fr-CA" sz="1000" i="1" dirty="0" smtClean="0">
                <a:solidFill>
                  <a:srgbClr val="C00000"/>
                </a:solidFill>
              </a:rPr>
              <a:t>conclusion</a:t>
            </a:r>
            <a:endParaRPr lang="fr-CA" sz="1000" dirty="0" smtClean="0">
              <a:solidFill>
                <a:srgbClr val="C00000"/>
              </a:solidFill>
            </a:endParaRPr>
          </a:p>
          <a:p>
            <a:r>
              <a:rPr lang="fr-CA" sz="1050" i="1" dirty="0" smtClean="0">
                <a:solidFill>
                  <a:srgbClr val="C00000"/>
                </a:solidFill>
              </a:rPr>
              <a:t>Bibliographie volumineuse</a:t>
            </a:r>
            <a:endParaRPr lang="fr-CA" sz="1050" dirty="0" smtClean="0">
              <a:solidFill>
                <a:srgbClr val="C00000"/>
              </a:solidFill>
            </a:endParaRPr>
          </a:p>
          <a:p>
            <a:r>
              <a:rPr lang="fr-CA" sz="1050" i="1" dirty="0" smtClean="0">
                <a:solidFill>
                  <a:srgbClr val="C00000"/>
                </a:solidFill>
              </a:rPr>
              <a:t>Notes de bas de pages nombreuses</a:t>
            </a:r>
            <a:endParaRPr lang="fr-CA" sz="105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10" grpId="0"/>
      <p:bldP spid="11" grpId="0"/>
      <p:bldP spid="12" grpId="0"/>
      <p:bldP spid="15" grpId="0"/>
      <p:bldP spid="16" grpId="0"/>
      <p:bldP spid="19" grpId="0"/>
      <p:bldP spid="21" grpId="0"/>
      <p:bldP spid="22" grpId="0"/>
      <p:bldP spid="14" grpId="0" animBg="1"/>
      <p:bldP spid="23" grpId="0"/>
      <p:bldP spid="1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b="1" dirty="0" smtClean="0"/>
              <a:t>Utilité pour les travaux académiques</a:t>
            </a:r>
            <a:endParaRPr lang="fr-CA" dirty="0"/>
          </a:p>
        </p:txBody>
      </p:sp>
      <p:graphicFrame>
        <p:nvGraphicFramePr>
          <p:cNvPr id="6" name="Espace réservé du contenu 5"/>
          <p:cNvGraphicFramePr>
            <a:graphicFrameLocks noGrp="1"/>
          </p:cNvGraphicFramePr>
          <p:nvPr>
            <p:ph sz="quarter" idx="1"/>
          </p:nvPr>
        </p:nvGraphicFramePr>
        <p:xfrm>
          <a:off x="301624" y="1895232"/>
          <a:ext cx="8590856" cy="24698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477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477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477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4771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84436">
                <a:tc>
                  <a:txBody>
                    <a:bodyPr/>
                    <a:lstStyle/>
                    <a:p>
                      <a:r>
                        <a:rPr lang="fr-CA" sz="1600" dirty="0" smtClean="0"/>
                        <a:t>Scientifiques</a:t>
                      </a:r>
                      <a:endParaRPr lang="fr-C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sz="1600" dirty="0" smtClean="0"/>
                        <a:t>Professionnelles</a:t>
                      </a:r>
                      <a:endParaRPr lang="fr-C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sz="1600" dirty="0" smtClean="0"/>
                        <a:t>D’intérêt général</a:t>
                      </a:r>
                      <a:endParaRPr lang="fr-C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sz="1600" dirty="0" smtClean="0"/>
                        <a:t>Populaires</a:t>
                      </a:r>
                      <a:endParaRPr lang="fr-CA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85436"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endParaRPr lang="fr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endParaRPr lang="fr-C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endParaRPr lang="fr-CA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endParaRPr lang="fr-CA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7" name="Rectangle à coins arrondis 6"/>
          <p:cNvSpPr/>
          <p:nvPr/>
        </p:nvSpPr>
        <p:spPr>
          <a:xfrm>
            <a:off x="395536" y="2348880"/>
            <a:ext cx="1944216" cy="1944216"/>
          </a:xfrm>
          <a:prstGeom prst="roundRect">
            <a:avLst>
              <a:gd name="adj" fmla="val 3294"/>
            </a:avLst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buFont typeface="Arial" pitchFamily="34" charset="0"/>
              <a:buChar char="•"/>
            </a:pPr>
            <a:r>
              <a:rPr lang="fr-CA" sz="1600" dirty="0" smtClean="0">
                <a:solidFill>
                  <a:schemeClr val="tx1"/>
                </a:solidFill>
              </a:rPr>
              <a:t> De</a:t>
            </a:r>
            <a:r>
              <a:rPr lang="fr-CA" sz="1600" baseline="0" dirty="0" smtClean="0">
                <a:solidFill>
                  <a:schemeClr val="tx1"/>
                </a:solidFill>
              </a:rPr>
              <a:t> plus en plus exigées</a:t>
            </a:r>
          </a:p>
          <a:p>
            <a:pPr>
              <a:buFont typeface="Arial" pitchFamily="34" charset="0"/>
              <a:buChar char="•"/>
            </a:pPr>
            <a:r>
              <a:rPr lang="fr-CA" sz="1600" baseline="0" dirty="0" smtClean="0">
                <a:solidFill>
                  <a:schemeClr val="tx1"/>
                </a:solidFill>
              </a:rPr>
              <a:t> Incontournables à l’université</a:t>
            </a:r>
          </a:p>
          <a:p>
            <a:pPr>
              <a:buFont typeface="Arial" pitchFamily="34" charset="0"/>
              <a:buChar char="•"/>
            </a:pPr>
            <a:r>
              <a:rPr lang="fr-CA" sz="1600" baseline="0" dirty="0" smtClean="0">
                <a:solidFill>
                  <a:schemeClr val="tx1"/>
                </a:solidFill>
              </a:rPr>
              <a:t> Contenu fiable et spécialisé </a:t>
            </a:r>
            <a:endParaRPr lang="fr-CA" sz="1600" dirty="0" smtClean="0">
              <a:solidFill>
                <a:schemeClr val="tx1"/>
              </a:solidFill>
            </a:endParaRPr>
          </a:p>
          <a:p>
            <a:pPr algn="ctr"/>
            <a:endParaRPr lang="fr-CA" dirty="0">
              <a:solidFill>
                <a:schemeClr val="tx1"/>
              </a:solidFill>
            </a:endParaRPr>
          </a:p>
        </p:txBody>
      </p:sp>
      <p:sp>
        <p:nvSpPr>
          <p:cNvPr id="8" name="Rectangle à coins arrondis 7"/>
          <p:cNvSpPr/>
          <p:nvPr/>
        </p:nvSpPr>
        <p:spPr>
          <a:xfrm>
            <a:off x="2555776" y="2348880"/>
            <a:ext cx="1944216" cy="1944216"/>
          </a:xfrm>
          <a:prstGeom prst="roundRect">
            <a:avLst>
              <a:gd name="adj" fmla="val 3294"/>
            </a:avLst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buFont typeface="Arial" pitchFamily="34" charset="0"/>
              <a:buChar char="•"/>
            </a:pPr>
            <a:r>
              <a:rPr lang="fr-CA" sz="1600" dirty="0" smtClean="0">
                <a:solidFill>
                  <a:schemeClr val="tx1"/>
                </a:solidFill>
              </a:rPr>
              <a:t> Plus</a:t>
            </a:r>
            <a:r>
              <a:rPr lang="fr-CA" sz="1600" baseline="0" dirty="0" smtClean="0">
                <a:solidFill>
                  <a:schemeClr val="tx1"/>
                </a:solidFill>
              </a:rPr>
              <a:t> ou moins utiles pendant les études</a:t>
            </a:r>
          </a:p>
          <a:p>
            <a:pPr>
              <a:buFont typeface="Arial" pitchFamily="34" charset="0"/>
              <a:buChar char="•"/>
            </a:pPr>
            <a:r>
              <a:rPr lang="fr-CA" sz="1600" baseline="0" dirty="0" smtClean="0">
                <a:solidFill>
                  <a:schemeClr val="tx1"/>
                </a:solidFill>
              </a:rPr>
              <a:t> Applications pratiques</a:t>
            </a:r>
            <a:endParaRPr lang="fr-CA" dirty="0">
              <a:solidFill>
                <a:schemeClr val="tx1"/>
              </a:solidFill>
            </a:endParaRPr>
          </a:p>
        </p:txBody>
      </p:sp>
      <p:sp>
        <p:nvSpPr>
          <p:cNvPr id="9" name="Rectangle à coins arrondis 8"/>
          <p:cNvSpPr/>
          <p:nvPr/>
        </p:nvSpPr>
        <p:spPr>
          <a:xfrm>
            <a:off x="4716016" y="2348880"/>
            <a:ext cx="1944216" cy="1944216"/>
          </a:xfrm>
          <a:prstGeom prst="roundRect">
            <a:avLst>
              <a:gd name="adj" fmla="val 3294"/>
            </a:avLst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buFont typeface="Arial" pitchFamily="34" charset="0"/>
              <a:buChar char="•"/>
            </a:pPr>
            <a:r>
              <a:rPr lang="fr-CA" sz="1600" dirty="0" smtClean="0">
                <a:solidFill>
                  <a:schemeClr val="tx1"/>
                </a:solidFill>
              </a:rPr>
              <a:t> Très utiles au collégial </a:t>
            </a:r>
          </a:p>
          <a:p>
            <a:pPr>
              <a:buFont typeface="Arial" pitchFamily="34" charset="0"/>
              <a:buChar char="•"/>
            </a:pPr>
            <a:r>
              <a:rPr lang="fr-CA" sz="1600" dirty="0" smtClean="0">
                <a:solidFill>
                  <a:schemeClr val="tx1"/>
                </a:solidFill>
              </a:rPr>
              <a:t> Faits et données</a:t>
            </a:r>
          </a:p>
          <a:p>
            <a:pPr>
              <a:buFont typeface="Arial" pitchFamily="34" charset="0"/>
              <a:buChar char="•"/>
            </a:pPr>
            <a:r>
              <a:rPr lang="fr-CA" sz="1600" dirty="0" smtClean="0">
                <a:solidFill>
                  <a:schemeClr val="tx1"/>
                </a:solidFill>
              </a:rPr>
              <a:t> Sujet</a:t>
            </a:r>
            <a:r>
              <a:rPr lang="fr-CA" sz="1600" baseline="0" dirty="0" smtClean="0">
                <a:solidFill>
                  <a:schemeClr val="tx1"/>
                </a:solidFill>
              </a:rPr>
              <a:t>s d’actualité </a:t>
            </a:r>
            <a:endParaRPr lang="fr-CA" dirty="0">
              <a:solidFill>
                <a:schemeClr val="tx1"/>
              </a:solidFill>
            </a:endParaRPr>
          </a:p>
        </p:txBody>
      </p:sp>
      <p:sp>
        <p:nvSpPr>
          <p:cNvPr id="11" name="Rectangle à coins arrondis 10"/>
          <p:cNvSpPr/>
          <p:nvPr/>
        </p:nvSpPr>
        <p:spPr>
          <a:xfrm>
            <a:off x="6876256" y="2348880"/>
            <a:ext cx="1944216" cy="1944216"/>
          </a:xfrm>
          <a:prstGeom prst="roundRect">
            <a:avLst>
              <a:gd name="adj" fmla="val 3294"/>
            </a:avLst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buFont typeface="Arial" pitchFamily="34" charset="0"/>
              <a:buChar char="•"/>
            </a:pPr>
            <a:r>
              <a:rPr lang="fr-CA" sz="1600" dirty="0" smtClean="0">
                <a:solidFill>
                  <a:schemeClr val="tx1"/>
                </a:solidFill>
              </a:rPr>
              <a:t> À éviter</a:t>
            </a:r>
            <a:endParaRPr lang="fr-CA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CA" b="1" dirty="0" smtClean="0"/>
              <a:t>Où trouve-t-on des articles scientifiques ?</a:t>
            </a:r>
            <a:endParaRPr lang="fr-CA" b="1" dirty="0"/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endParaRPr lang="fr-CA" sz="1000" dirty="0" smtClean="0"/>
          </a:p>
          <a:p>
            <a:pPr>
              <a:buNone/>
            </a:pPr>
            <a:r>
              <a:rPr lang="fr-CA" dirty="0" smtClean="0"/>
              <a:t>Via le </a:t>
            </a:r>
            <a:r>
              <a:rPr lang="fr-CA" dirty="0" smtClean="0">
                <a:hlinkClick r:id="rId3"/>
              </a:rPr>
              <a:t>site web des bibliothèques du cégep </a:t>
            </a:r>
            <a:r>
              <a:rPr lang="fr-CA" dirty="0" smtClean="0"/>
              <a:t>:</a:t>
            </a:r>
          </a:p>
          <a:p>
            <a:pPr>
              <a:buNone/>
            </a:pPr>
            <a:endParaRPr lang="fr-CA" sz="1200" dirty="0" smtClean="0"/>
          </a:p>
          <a:p>
            <a:r>
              <a:rPr lang="fr-CA" dirty="0" err="1" smtClean="0"/>
              <a:t>EBSCOHost</a:t>
            </a:r>
            <a:endParaRPr lang="fr-CA" dirty="0" smtClean="0"/>
          </a:p>
          <a:p>
            <a:pPr>
              <a:buNone/>
            </a:pPr>
            <a:endParaRPr lang="fr-CA" dirty="0" smtClean="0"/>
          </a:p>
          <a:p>
            <a:r>
              <a:rPr lang="fr-CA" dirty="0" smtClean="0"/>
              <a:t>Érudit </a:t>
            </a:r>
          </a:p>
          <a:p>
            <a:pPr>
              <a:buNone/>
            </a:pPr>
            <a:r>
              <a:rPr lang="fr-CA" dirty="0" smtClean="0"/>
              <a:t> </a:t>
            </a:r>
          </a:p>
          <a:p>
            <a:r>
              <a:rPr lang="fr-CA" dirty="0" smtClean="0"/>
              <a:t>Cairn</a:t>
            </a:r>
          </a:p>
          <a:p>
            <a:endParaRPr lang="fr-C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En résumé</a:t>
            </a:r>
            <a:endParaRPr lang="fr-CA" dirty="0"/>
          </a:p>
        </p:txBody>
      </p:sp>
      <p:pic>
        <p:nvPicPr>
          <p:cNvPr id="4" name="Espace réservé du contenu 3"/>
          <p:cNvPicPr>
            <a:picLocks noGrp="1" noChangeAspect="1"/>
          </p:cNvPicPr>
          <p:nvPr>
            <p:ph sz="quarter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45433" y="2204864"/>
            <a:ext cx="3216622" cy="3216622"/>
          </a:xfrm>
        </p:spPr>
      </p:pic>
      <p:sp>
        <p:nvSpPr>
          <p:cNvPr id="6" name="ZoneTexte 5"/>
          <p:cNvSpPr txBox="1"/>
          <p:nvPr/>
        </p:nvSpPr>
        <p:spPr>
          <a:xfrm>
            <a:off x="467544" y="5733256"/>
            <a:ext cx="83686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CA" dirty="0" smtClean="0"/>
              <a:t>Bibliothèque – Guides – Trouver une source scientifique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308361533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l">
  <a:themeElements>
    <a:clrScheme name="Civil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l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l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6226</TotalTime>
  <Words>567</Words>
  <Application>Microsoft Office PowerPoint</Application>
  <PresentationFormat>Affichage à l'écran (4:3)</PresentationFormat>
  <Paragraphs>131</Paragraphs>
  <Slides>8</Slides>
  <Notes>6</Notes>
  <HiddenSlides>0</HiddenSlides>
  <MMClips>0</MMClips>
  <ScaleCrop>false</ScaleCrop>
  <HeadingPairs>
    <vt:vector size="8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Serveurs OLE incorporés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15" baseType="lpstr">
      <vt:lpstr>Arial</vt:lpstr>
      <vt:lpstr>Calibri</vt:lpstr>
      <vt:lpstr>Georgia</vt:lpstr>
      <vt:lpstr>Wingdings</vt:lpstr>
      <vt:lpstr>Wingdings 2</vt:lpstr>
      <vt:lpstr>Civil</vt:lpstr>
      <vt:lpstr>Document</vt:lpstr>
      <vt:lpstr>Scientifique à populaire…</vt:lpstr>
      <vt:lpstr>Objectifs et Plan de la formation</vt:lpstr>
      <vt:lpstr>Les différents types de revue</vt:lpstr>
      <vt:lpstr>Activité « Les revues sous enquête »</vt:lpstr>
      <vt:lpstr>Présentation PowerPoint</vt:lpstr>
      <vt:lpstr>Utilité pour les travaux académiques</vt:lpstr>
      <vt:lpstr>Où trouve-t-on des articles scientifiques ?</vt:lpstr>
      <vt:lpstr>En résumé</vt:lpstr>
    </vt:vector>
  </TitlesOfParts>
  <Company>Cégep Limoilou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Scientifique, avez-vous dit ?</dc:title>
  <dc:creator>Cégep Limoilou</dc:creator>
  <cp:lastModifiedBy>Marc Julien</cp:lastModifiedBy>
  <cp:revision>369</cp:revision>
  <dcterms:created xsi:type="dcterms:W3CDTF">2010-07-06T15:48:43Z</dcterms:created>
  <dcterms:modified xsi:type="dcterms:W3CDTF">2020-03-20T19:18:14Z</dcterms:modified>
</cp:coreProperties>
</file>