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263" r:id="rId3"/>
    <p:sldId id="267" r:id="rId4"/>
    <p:sldId id="262" r:id="rId5"/>
    <p:sldId id="265" r:id="rId6"/>
    <p:sldId id="264" r:id="rId7"/>
    <p:sldId id="269" r:id="rId8"/>
    <p:sldId id="271" r:id="rId9"/>
    <p:sldId id="257" r:id="rId10"/>
    <p:sldId id="268" r:id="rId11"/>
    <p:sldId id="25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0" autoAdjust="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A28F6-5B46-485A-B210-A0D13BFFFBDD}" type="datetimeFigureOut">
              <a:rPr lang="fr-CA" smtClean="0"/>
              <a:t>2017-10-11</a:t>
            </a:fld>
            <a:endParaRPr lang="fr-CA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F370A-981E-4616-A8FB-B8E5353D7B09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30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1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76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2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58640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04200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0107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44590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0F370A-981E-4616-A8FB-B8E5353D7B09}" type="slidenum">
              <a:rPr lang="fr-CA" smtClean="0"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564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387D-C90B-443E-A7B4-6D132DD1C792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76EC-D201-42A0-9DBA-BE7FEC9EB163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0E3BC-C04E-4E98-A858-57D0317EEF9F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A906-EF81-4F00-AF01-F948FBF9F471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F674-BA03-45DC-9CAA-A73877BDBC91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DB928-E890-4F60-A92E-1B6BC29F3A30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BB52-6C88-45AA-A130-C18F72D1DB3D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3507-F3CF-4AF2-8DC4-9CFD2E282A7E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92CB2-A718-4CC7-96DB-1651DEEDF74F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82B1-F8DE-45AC-8881-ECC827725C78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C9926-1B15-4E06-B485-C5881F6C1A72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38FA9-3152-40FF-A45F-658E1B46B936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BD212-436F-418C-8CD5-4050260BC7E6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FAD2-00B0-474F-ABD6-47EED94280A7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524DC-7B01-4B6E-8B46-4298B27D8B55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CDC7-F577-45F0-9D69-43C5FAA0C30A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D6277-1F5B-4CF3-AAF0-08137E715979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Chantal LeBel, Cégep Limoilou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6EEDD01-B9D4-4C07-B13E-80B8A78FDDF7}" type="datetime1">
              <a:rPr lang="en-US" smtClean="0"/>
              <a:t>10/11/2017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Chantal LeBel, Cégep Limoilou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7" Type="http://schemas.openxmlformats.org/officeDocument/2006/relationships/tags" Target="../tags/tag5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audio" Target="../media/media10.m4a"/><Relationship Id="rId5" Type="http://schemas.microsoft.com/office/2007/relationships/media" Target="../media/media10.m4a"/><Relationship Id="rId4" Type="http://schemas.openxmlformats.org/officeDocument/2006/relationships/tags" Target="../tags/tag53.xml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58.xml"/><Relationship Id="rId5" Type="http://schemas.openxmlformats.org/officeDocument/2006/relationships/audio" Target="../media/media11.m4a"/><Relationship Id="rId4" Type="http://schemas.microsoft.com/office/2007/relationships/media" Target="../media/media11.m4a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1.xml"/><Relationship Id="rId4" Type="http://schemas.openxmlformats.org/officeDocument/2006/relationships/audio" Target="../media/media1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6.xml"/><Relationship Id="rId5" Type="http://schemas.openxmlformats.org/officeDocument/2006/relationships/audio" Target="../media/media2.m4a"/><Relationship Id="rId4" Type="http://schemas.microsoft.com/office/2007/relationships/media" Target="../media/media2.m4a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0.xml"/><Relationship Id="rId5" Type="http://schemas.openxmlformats.org/officeDocument/2006/relationships/audio" Target="../media/media3.m4a"/><Relationship Id="rId4" Type="http://schemas.microsoft.com/office/2007/relationships/media" Target="../media/media3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0.xml"/><Relationship Id="rId2" Type="http://schemas.openxmlformats.org/officeDocument/2006/relationships/tags" Target="../tags/tag12.xml"/><Relationship Id="rId16" Type="http://schemas.openxmlformats.org/officeDocument/2006/relationships/image" Target="../media/image6.png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audio" Target="../media/media4.m4a"/><Relationship Id="rId5" Type="http://schemas.openxmlformats.org/officeDocument/2006/relationships/tags" Target="../tags/tag15.xml"/><Relationship Id="rId15" Type="http://schemas.openxmlformats.org/officeDocument/2006/relationships/image" Target="../media/image7.png"/><Relationship Id="rId10" Type="http://schemas.microsoft.com/office/2007/relationships/media" Target="../media/media4.m4a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0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audio" Target="../media/media5.m4a"/><Relationship Id="rId5" Type="http://schemas.openxmlformats.org/officeDocument/2006/relationships/tags" Target="../tags/tag25.xml"/><Relationship Id="rId15" Type="http://schemas.openxmlformats.org/officeDocument/2006/relationships/image" Target="../media/image6.png"/><Relationship Id="rId10" Type="http://schemas.microsoft.com/office/2007/relationships/media" Target="../media/media5.m4a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tags" Target="../tags/tag3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4.xml"/><Relationship Id="rId5" Type="http://schemas.openxmlformats.org/officeDocument/2006/relationships/audio" Target="../media/media6.m4a"/><Relationship Id="rId4" Type="http://schemas.microsoft.com/office/2007/relationships/media" Target="../media/media6.m4a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38.xml"/><Relationship Id="rId5" Type="http://schemas.openxmlformats.org/officeDocument/2006/relationships/audio" Target="../media/media7.m4a"/><Relationship Id="rId4" Type="http://schemas.microsoft.com/office/2007/relationships/media" Target="../media/media7.m4a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openxmlformats.org/officeDocument/2006/relationships/tags" Target="../tags/tag41.xml"/><Relationship Id="rId7" Type="http://schemas.microsoft.com/office/2007/relationships/media" Target="../media/media8.m4a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image" Target="../media/image6.png"/><Relationship Id="rId5" Type="http://schemas.openxmlformats.org/officeDocument/2006/relationships/tags" Target="../tags/tag43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42.xml"/><Relationship Id="rId9" Type="http://schemas.openxmlformats.org/officeDocument/2006/relationships/tags" Target="../tags/tag4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4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49.xml"/><Relationship Id="rId5" Type="http://schemas.openxmlformats.org/officeDocument/2006/relationships/audio" Target="../media/media9.m4a"/><Relationship Id="rId4" Type="http://schemas.microsoft.com/office/2007/relationships/media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284429" y="2320506"/>
            <a:ext cx="10093812" cy="673986"/>
          </a:xfrm>
        </p:spPr>
        <p:txBody>
          <a:bodyPr>
            <a:noAutofit/>
          </a:bodyPr>
          <a:lstStyle/>
          <a:p>
            <a:r>
              <a:rPr lang="fr-C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br>
              <a:rPr lang="fr-C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CA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la correction de son texte rédigé à l’ordinateur</a:t>
            </a:r>
          </a:p>
        </p:txBody>
      </p:sp>
      <p:sp>
        <p:nvSpPr>
          <p:cNvPr id="4" name="ZoneTexte 3"/>
          <p:cNvSpPr txBox="1"/>
          <p:nvPr>
            <p:custDataLst>
              <p:tags r:id="rId2"/>
            </p:custDataLst>
          </p:nvPr>
        </p:nvSpPr>
        <p:spPr>
          <a:xfrm>
            <a:off x="7737893" y="6154738"/>
            <a:ext cx="36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Chantal LeBel, Cégep Limoilou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32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2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0481">
        <p14:honeycomb/>
      </p:transition>
    </mc:Choice>
    <mc:Fallback>
      <p:transition spd="slow" advTm="10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étapes de correction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(2/3)</a:t>
            </a:r>
            <a:r>
              <a:rPr lang="fr-C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3794" y="1732449"/>
            <a:ext cx="10559337" cy="4058751"/>
          </a:xfrm>
        </p:spPr>
        <p:txBody>
          <a:bodyPr>
            <a:normAutofit/>
          </a:bodyPr>
          <a:lstStyle/>
          <a:p>
            <a:pPr marL="494100" indent="-457200" algn="just">
              <a:lnSpc>
                <a:spcPct val="200000"/>
              </a:lnSpc>
              <a:buFont typeface="+mj-lt"/>
              <a:buAutoNum type="arabicPeriod" startAt="6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deuxième lecture afin de vérifier la structure des phrases.</a:t>
            </a:r>
          </a:p>
          <a:p>
            <a:pPr marL="494100" indent="-457200" algn="just">
              <a:lnSpc>
                <a:spcPct val="200000"/>
              </a:lnSpc>
              <a:buFont typeface="+mj-lt"/>
              <a:buAutoNum type="arabicPeriod" startAt="7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troisième lecture en encerclant les donneurs et en </a:t>
            </a:r>
            <a:r>
              <a:rPr lang="fr-CA" u="sng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soulignant les receveurs</a:t>
            </a: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94100" indent="-457200" algn="just">
              <a:lnSpc>
                <a:spcPct val="200000"/>
              </a:lnSpc>
              <a:buFont typeface="+mj-lt"/>
              <a:buAutoNum type="arabicPeriod" startAt="7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attention aux homophones et à la ponctuation.</a:t>
            </a:r>
          </a:p>
          <a:p>
            <a:pPr marL="494100" indent="-457200" algn="just">
              <a:lnSpc>
                <a:spcPct val="200000"/>
              </a:lnSpc>
              <a:buFont typeface="+mj-lt"/>
              <a:buAutoNum type="arabicPeriod" startAt="7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les corrections qui s’imposent.</a:t>
            </a:r>
          </a:p>
          <a:p>
            <a:pPr marL="36900" indent="0">
              <a:lnSpc>
                <a:spcPct val="150000"/>
              </a:lnSpc>
              <a:buNone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fr-CA" dirty="0"/>
          </a:p>
        </p:txBody>
      </p:sp>
      <p:sp>
        <p:nvSpPr>
          <p:cNvPr id="4" name="Ellipse 3"/>
          <p:cNvSpPr/>
          <p:nvPr>
            <p:custDataLst>
              <p:tags r:id="rId4"/>
            </p:custDataLst>
          </p:nvPr>
        </p:nvSpPr>
        <p:spPr>
          <a:xfrm>
            <a:off x="4882552" y="2570671"/>
            <a:ext cx="2786331" cy="690113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19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121">
        <p15:prstTrans prst="pageCurlDouble"/>
      </p:transition>
    </mc:Choice>
    <mc:Fallback xmlns="">
      <p:transition spd="slow" advTm="261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étapes de correction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(3/3)</a:t>
            </a:r>
            <a:r>
              <a:rPr lang="fr-C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marL="494100" indent="-457200">
              <a:lnSpc>
                <a:spcPct val="200000"/>
              </a:lnSpc>
              <a:buFont typeface="+mj-lt"/>
              <a:buAutoNum type="arabicPeriod" startAt="10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quatrième lecture en commençant par la fin.</a:t>
            </a:r>
          </a:p>
          <a:p>
            <a:pPr marL="494100" indent="-457200">
              <a:lnSpc>
                <a:spcPct val="200000"/>
              </a:lnSpc>
              <a:buFont typeface="+mj-lt"/>
              <a:buAutoNum type="arabicPeriod" startAt="10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cinquième lecture en lisant à voix haute (si c’est possible).</a:t>
            </a:r>
          </a:p>
          <a:p>
            <a:pPr marL="494100" indent="-457200">
              <a:lnSpc>
                <a:spcPct val="200000"/>
              </a:lnSpc>
              <a:buFont typeface="+mj-lt"/>
              <a:buAutoNum type="arabicPeriod" startAt="10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Laisser reposer le texte quelques minutes.</a:t>
            </a:r>
          </a:p>
          <a:p>
            <a:pPr marL="494100" indent="-457200">
              <a:lnSpc>
                <a:spcPct val="200000"/>
              </a:lnSpc>
              <a:buFont typeface="+mj-lt"/>
              <a:buAutoNum type="arabicPeriod" startAt="10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Relire une dernière fois le texte avant de le remettre.</a:t>
            </a:r>
          </a:p>
          <a:p>
            <a:endParaRPr lang="fr-C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433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423">
        <p15:prstTrans prst="pageCurlDouble"/>
      </p:transition>
    </mc:Choice>
    <mc:Fallback xmlns="">
      <p:transition spd="slow" advTm="25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Médiagraphie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EMINET, Bernard-Paul.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« Usage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de la bonne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typographie » </a:t>
            </a:r>
            <a:r>
              <a:rPr lang="fr-CA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Une autre approche sur Internet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[en ligne].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http://www.p- interactif.com/spip.php?article2 (consulté le 27 mars 2017).  </a:t>
            </a:r>
          </a:p>
          <a:p>
            <a:pPr marL="3690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cap="all" dirty="0">
                <a:latin typeface="Arial" panose="020B0604020202020204" pitchFamily="34" charset="0"/>
                <a:cs typeface="Arial" panose="020B0604020202020204" pitchFamily="34" charset="0"/>
              </a:rPr>
              <a:t>Larouche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Léandre.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« Correction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du français écrit dans les travaux 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scolaires</a:t>
            </a:r>
            <a:r>
              <a:rPr lang="fr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 »</a:t>
            </a:r>
            <a:r>
              <a:rPr lang="fr-CA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 pratique et astuces </a:t>
            </a:r>
            <a:r>
              <a:rPr lang="fr-CA" i="1" dirty="0">
                <a:latin typeface="Arial" panose="020B0604020202020204" pitchFamily="34" charset="0"/>
                <a:cs typeface="Arial" panose="020B0604020202020204" pitchFamily="34" charset="0"/>
              </a:rPr>
              <a:t>Cégep de Chicoutimi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, [en ligne], mars 2015. http://www.cchic.ca/fichiers/Guide_correction_Leandre1.pdf (consulté le 27 mars 2017)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OPEN CLASSROOMS, « Les polices de caractères », [en ligne], 2013. http://openclassrooms.com/courses/mise-en-page-avec-indesign/les-polices- de-caracteres (consulté le 27 mars 2017)</a:t>
            </a:r>
          </a:p>
          <a:p>
            <a:pPr marL="36900" indent="0">
              <a:buNone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WIXBLOG, « Comment choisir judicieusement vos polices de caractères », [en ligne], 2014. http://fr.wix.com/blog/2014/01/02/bien-choisir-police-de-caracteres/ (consulté le 27 mars 2017)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9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34271">
        <p:checker/>
      </p:transition>
    </mc:Choice>
    <mc:Fallback xmlns="">
      <p:transition spd="slow" advTm="34271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(1/7)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endParaRPr lang="fr-CA" dirty="0"/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existe plusieurs types de polices de caractères que vous pouvez utiliser pour la rédaction de vos travaux. 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Un bon choix de police de caractères peut être très utile et même simplifier la correction de vos travaux.</a:t>
            </a:r>
          </a:p>
          <a:p>
            <a:pPr marL="3690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C’est l’empattement qui fait toute la différence.</a:t>
            </a:r>
          </a:p>
          <a:p>
            <a:pPr marL="3690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097680"/>
      </p:ext>
    </p:extLst>
  </p:cSld>
  <p:clrMapOvr>
    <a:masterClrMapping/>
  </p:clrMapOvr>
  <p:transition spd="slow" advTm="239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(2/7)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36900" indent="0">
              <a:buNone/>
            </a:pPr>
            <a:endParaRPr lang="fr-CA" dirty="0"/>
          </a:p>
          <a:p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L’empattement est le </a:t>
            </a:r>
            <a:r>
              <a:rPr lang="fr-F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 pied » 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la lettre, la partie basse sur laquelle </a:t>
            </a:r>
            <a:r>
              <a:rPr lang="fr-F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 s’appuie » </a:t>
            </a:r>
            <a:r>
              <a:rPr lang="fr-FR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 caractère. En informatique, on l’appelle le </a:t>
            </a:r>
            <a:r>
              <a:rPr lang="fr-F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 </a:t>
            </a:r>
            <a:r>
              <a:rPr lang="fr-FR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sérif</a:t>
            </a:r>
            <a:r>
              <a:rPr lang="fr-FR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 ».</a:t>
            </a: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L’empattement désigne aussi les petits allongements aux extrémités des caractères.</a:t>
            </a:r>
          </a:p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C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9581634"/>
      </p:ext>
    </p:extLst>
  </p:cSld>
  <p:clrMapOvr>
    <a:masterClrMapping/>
  </p:clrMapOvr>
  <p:transition spd="slow" advTm="183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(3/7)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Avec empattements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y a des petits allongements aux extrémités des caractères.</a:t>
            </a:r>
          </a:p>
          <a:p>
            <a:pPr marL="1170000" lvl="3" indent="0">
              <a:buNone/>
            </a:pPr>
            <a:r>
              <a:rPr lang="fr-CA" dirty="0"/>
              <a:t>	</a:t>
            </a:r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r>
              <a:rPr lang="fr-CA" dirty="0"/>
              <a:t>						       </a:t>
            </a:r>
            <a:r>
              <a:rPr lang="fr-CA" sz="1000" dirty="0"/>
              <a:t>1)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Sans empattements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n’y a pas de petits allongements aux extrémités des caractères.</a:t>
            </a:r>
          </a:p>
          <a:p>
            <a:pPr marL="1170000" lvl="3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                                           </a:t>
            </a:r>
            <a:r>
              <a:rPr lang="fr-CA" sz="1000" dirty="0"/>
              <a:t>2)</a:t>
            </a:r>
          </a:p>
        </p:txBody>
      </p:sp>
      <p:pic>
        <p:nvPicPr>
          <p:cNvPr id="9" name="Image 8"/>
          <p:cNvPicPr/>
          <p:nvPr>
            <p:custDataLst>
              <p:tags r:id="rId7"/>
            </p:custDataLst>
          </p:nvPr>
        </p:nvPicPr>
        <p:blipFill rotWithShape="1">
          <a:blip r:embed="rId15"/>
          <a:srcRect l="30833" t="36049" r="51250" b="19013"/>
          <a:stretch/>
        </p:blipFill>
        <p:spPr bwMode="auto">
          <a:xfrm>
            <a:off x="2490374" y="3348373"/>
            <a:ext cx="1736569" cy="2138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>
            <p:custDataLst>
              <p:tags r:id="rId8"/>
            </p:custDataLst>
          </p:nvPr>
        </p:nvPicPr>
        <p:blipFill rotWithShape="1">
          <a:blip r:embed="rId15"/>
          <a:srcRect l="49429" t="36049" r="32073" b="19013"/>
          <a:stretch/>
        </p:blipFill>
        <p:spPr bwMode="auto">
          <a:xfrm>
            <a:off x="7628409" y="3366243"/>
            <a:ext cx="1593227" cy="2137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>
            <p:custDataLst>
              <p:tags r:id="rId9"/>
            </p:custDataLst>
          </p:nvPr>
        </p:nvSpPr>
        <p:spPr>
          <a:xfrm>
            <a:off x="1181819" y="6064370"/>
            <a:ext cx="6547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Image prise dans le site  https://fr.wix.com/blog/2014/01/02/bien-choisir-police-de-caracteres/</a:t>
            </a:r>
          </a:p>
          <a:p>
            <a:pPr marL="228600" indent="-228600">
              <a:buFontTx/>
              <a:buAutoNum type="arabicParenR"/>
            </a:pP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Image prise dans le site https://fr.wix.com/blog/2014/01/02/bien-choisir-police-de-caracteres</a:t>
            </a:r>
            <a:r>
              <a:rPr lang="fr-CA" sz="1200" dirty="0"/>
              <a:t>/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11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8116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8189">
        <p15:prstTrans prst="peelOff"/>
      </p:transition>
    </mc:Choice>
    <mc:Fallback xmlns="">
      <p:transition spd="slow" advTm="181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(4/7)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Avec empattements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y a des petits allongements aux extrémités des caractères.</a:t>
            </a:r>
          </a:p>
          <a:p>
            <a:pPr marL="450000" lvl="1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r>
              <a:rPr lang="fr-CA" dirty="0"/>
              <a:t>								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Sans empattements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n’y a pas de petits allongements aux extrémités des caractères.</a:t>
            </a:r>
          </a:p>
          <a:p>
            <a:pPr marL="36900" indent="0">
              <a:buNone/>
            </a:pPr>
            <a:r>
              <a:rPr lang="fr-CA" dirty="0"/>
              <a:t> 	</a:t>
            </a:r>
            <a:endParaRPr lang="fr-CA" sz="1600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endParaRPr lang="fr-CA" dirty="0"/>
          </a:p>
          <a:p>
            <a:pPr marL="36900" indent="0">
              <a:buNone/>
            </a:pPr>
            <a:r>
              <a:rPr lang="fr-CA" dirty="0"/>
              <a:t>								</a:t>
            </a: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sp>
        <p:nvSpPr>
          <p:cNvPr id="7" name="ZoneTexte 6"/>
          <p:cNvSpPr txBox="1"/>
          <p:nvPr>
            <p:custDataLst>
              <p:tags r:id="rId7"/>
            </p:custDataLst>
          </p:nvPr>
        </p:nvSpPr>
        <p:spPr>
          <a:xfrm>
            <a:off x="957532" y="6089729"/>
            <a:ext cx="69960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Image prise dans le site https://openclassrooms.com/courses/mise-en-page-avec-indesign/les-polices-de-caracteres</a:t>
            </a:r>
          </a:p>
          <a:p>
            <a:pPr marL="228600" indent="-228600">
              <a:buFontTx/>
              <a:buAutoNum type="arabicParenR"/>
            </a:pPr>
            <a:r>
              <a:rPr lang="fr-CA" sz="1000" dirty="0">
                <a:latin typeface="Arial" panose="020B0604020202020204" pitchFamily="34" charset="0"/>
                <a:cs typeface="Arial" panose="020B0604020202020204" pitchFamily="34" charset="0"/>
              </a:rPr>
              <a:t>Image prise dans le site https://openclassrooms.com/courses/mise-en-page-avec-indesign/les-polices-de-caracteres</a:t>
            </a:r>
          </a:p>
        </p:txBody>
      </p:sp>
      <p:pic>
        <p:nvPicPr>
          <p:cNvPr id="11" name="Image 10"/>
          <p:cNvPicPr/>
          <p:nvPr>
            <p:custDataLst>
              <p:tags r:id="rId8"/>
            </p:custDataLst>
          </p:nvPr>
        </p:nvPicPr>
        <p:blipFill rotWithShape="1">
          <a:blip r:embed="rId14"/>
          <a:srcRect l="28889" t="51358" r="48750" b="37976"/>
          <a:stretch/>
        </p:blipFill>
        <p:spPr bwMode="auto">
          <a:xfrm>
            <a:off x="7130235" y="3421523"/>
            <a:ext cx="2833274" cy="839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/>
          <p:nvPr>
            <p:custDataLst>
              <p:tags r:id="rId9"/>
            </p:custDataLst>
          </p:nvPr>
        </p:nvPicPr>
        <p:blipFill rotWithShape="1">
          <a:blip r:embed="rId14"/>
          <a:srcRect l="28889" t="61769" r="48750" b="26913"/>
          <a:stretch/>
        </p:blipFill>
        <p:spPr bwMode="auto">
          <a:xfrm>
            <a:off x="1891124" y="3411580"/>
            <a:ext cx="2810271" cy="90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11"/>
            <p:custDataLst>
              <p:tags r:id="rId12"/>
            </p:custDataLst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667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1352">
        <p:dissolve/>
      </p:transition>
    </mc:Choice>
    <mc:Fallback xmlns="">
      <p:transition spd="slow" advTm="11352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(5/7) 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Il faut savoir que les polices 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sans empattements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Sont plus faciles à lire à l’écran;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Permettent d’économiser nos ressources mentales lors de la lecture à l’écran;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Conviennent mieux aux dyslexiques;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Sont celles à utiliser à l’écran de l’ordinateur.</a:t>
            </a:r>
          </a:p>
          <a:p>
            <a:pPr lvl="2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lvl="2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Arial : A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Tahoma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fr-C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fr-C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fr-CA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fr-CA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Verdana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 : A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fr-CA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fr-CA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0" lvl="2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0" lvl="2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0000" lvl="2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71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28499">
        <p:checker/>
      </p:transition>
    </mc:Choice>
    <mc:Fallback xmlns="">
      <p:transition spd="slow" advTm="28499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(6/7)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3795" y="1732449"/>
            <a:ext cx="10353762" cy="4314668"/>
          </a:xfrm>
        </p:spPr>
        <p:txBody>
          <a:bodyPr>
            <a:normAutofit fontScale="92500" lnSpcReduction="10000"/>
          </a:bodyPr>
          <a:lstStyle/>
          <a:p>
            <a:pPr marL="810000" lvl="2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Il faut savoir que les polices </a:t>
            </a:r>
            <a:r>
              <a:rPr lang="fr-CA" sz="3000" dirty="0">
                <a:latin typeface="Arial" panose="020B0604020202020204" pitchFamily="34" charset="0"/>
                <a:cs typeface="Arial" panose="020B0604020202020204" pitchFamily="34" charset="0"/>
              </a:rPr>
              <a:t>avec empattements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lvl="1"/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Permettent au texte de mieux s’étaler sur le papier;</a:t>
            </a:r>
          </a:p>
          <a:p>
            <a:pPr lvl="1"/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Permettent une meilleure correction;</a:t>
            </a:r>
          </a:p>
          <a:p>
            <a:pPr lvl="1"/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Permettent à l’œil d’enchainer plus facilement les lettres;</a:t>
            </a:r>
          </a:p>
          <a:p>
            <a:pPr lvl="1"/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Sont celles à utiliser lors de l’impression.</a:t>
            </a:r>
          </a:p>
          <a:p>
            <a:pPr marL="36900" indent="0">
              <a:buNone/>
            </a:pPr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200" dirty="0"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Times New Roman :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fr-C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Courier : 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fr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fr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CA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fr-CA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fr-CA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Garamond : </a:t>
            </a:r>
            <a:r>
              <a:rPr lang="fr-CA" dirty="0">
                <a:latin typeface="Garamond" panose="02020404030301010803" pitchFamily="18" charset="0"/>
                <a:cs typeface="Arial" panose="020B0604020202020204" pitchFamily="34" charset="0"/>
              </a:rPr>
              <a:t>A </a:t>
            </a:r>
            <a:r>
              <a:rPr lang="fr-CA" dirty="0" err="1">
                <a:latin typeface="Garamond" panose="02020404030301010803" pitchFamily="18" charset="0"/>
                <a:cs typeface="Arial" panose="020B0604020202020204" pitchFamily="34" charset="0"/>
              </a:rPr>
              <a:t>a</a:t>
            </a:r>
            <a:r>
              <a:rPr lang="fr-CA" dirty="0">
                <a:latin typeface="Garamond" panose="02020404030301010803" pitchFamily="18" charset="0"/>
                <a:cs typeface="Arial" panose="020B0604020202020204" pitchFamily="34" charset="0"/>
              </a:rPr>
              <a:t> T </a:t>
            </a:r>
            <a:r>
              <a:rPr lang="fr-CA" dirty="0" err="1">
                <a:latin typeface="Garamond" panose="02020404030301010803" pitchFamily="18" charset="0"/>
                <a:cs typeface="Arial" panose="020B0604020202020204" pitchFamily="34" charset="0"/>
              </a:rPr>
              <a:t>t</a:t>
            </a:r>
            <a:r>
              <a:rPr lang="fr-CA" dirty="0">
                <a:latin typeface="Garamond" panose="02020404030301010803" pitchFamily="18" charset="0"/>
                <a:cs typeface="Arial" panose="020B0604020202020204" pitchFamily="34" charset="0"/>
              </a:rPr>
              <a:t> B </a:t>
            </a:r>
            <a:r>
              <a:rPr lang="fr-CA" dirty="0" err="1">
                <a:latin typeface="Garamond" panose="02020404030301010803" pitchFamily="18" charset="0"/>
                <a:cs typeface="Arial" panose="020B0604020202020204" pitchFamily="34" charset="0"/>
              </a:rPr>
              <a:t>b</a:t>
            </a:r>
            <a:r>
              <a:rPr lang="fr-CA" dirty="0">
                <a:latin typeface="Garamond" panose="02020404030301010803" pitchFamily="18" charset="0"/>
                <a:cs typeface="Arial" panose="020B0604020202020204" pitchFamily="34" charset="0"/>
              </a:rPr>
              <a:t>  </a:t>
            </a:r>
            <a:r>
              <a:rPr lang="fr-CA" sz="1700" dirty="0">
                <a:latin typeface="Arial" panose="020B0604020202020204" pitchFamily="34" charset="0"/>
                <a:cs typeface="Arial" panose="020B0604020202020204" pitchFamily="34" charset="0"/>
              </a:rPr>
              <a:t>(utilise moins d’encre à l’impression que les autres polices de caractères)</a:t>
            </a:r>
          </a:p>
          <a:p>
            <a:pPr lvl="1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9531776"/>
      </p:ext>
    </p:extLst>
  </p:cSld>
  <p:clrMapOvr>
    <a:masterClrMapping/>
  </p:clrMapOvr>
  <p:transition spd="slow" advTm="3417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polices de caractères </a:t>
            </a:r>
            <a:r>
              <a:rPr lang="fr-CA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(7/7) </a:t>
            </a:r>
            <a:endParaRPr lang="fr-CA" sz="2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fr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Sans empattements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759125" y="2380137"/>
            <a:ext cx="5123091" cy="3411063"/>
          </a:xfrm>
        </p:spPr>
        <p:txBody>
          <a:bodyPr/>
          <a:lstStyle/>
          <a:p>
            <a:pPr lvl="2"/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Arial : A </a:t>
            </a:r>
            <a:r>
              <a:rPr lang="fr-CA" sz="28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fr-CA" sz="28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fr-CA" sz="2800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2"/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fr-C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Tahoma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fr-C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 </a:t>
            </a:r>
            <a:r>
              <a:rPr lang="fr-C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fr-C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 </a:t>
            </a:r>
            <a:r>
              <a:rPr lang="fr-CA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endParaRPr lang="fr-C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fr-CA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: A </a:t>
            </a:r>
            <a:r>
              <a:rPr lang="fr-CA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 </a:t>
            </a:r>
            <a:r>
              <a:rPr lang="fr-CA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fr-CA" sz="2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 </a:t>
            </a:r>
            <a:r>
              <a:rPr lang="fr-CA" sz="2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endParaRPr lang="fr-CA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Avec empattements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94967" y="2380137"/>
            <a:ext cx="5005638" cy="3411063"/>
          </a:xfrm>
        </p:spPr>
        <p:txBody>
          <a:bodyPr>
            <a:normAutofit fontScale="92500"/>
          </a:bodyPr>
          <a:lstStyle/>
          <a:p>
            <a:pPr lvl="1"/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fr-CA" sz="26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fr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fr-C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fr-C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fr-C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fr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Courier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 </a:t>
            </a:r>
            <a:r>
              <a:rPr lang="fr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fr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fr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fr-CA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 </a:t>
            </a:r>
            <a:r>
              <a:rPr lang="fr-CA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endParaRPr lang="fr-CA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0000" lvl="1" indent="0">
              <a:lnSpc>
                <a:spcPct val="150000"/>
              </a:lnSpc>
              <a:buNone/>
            </a:pPr>
            <a:endParaRPr lang="fr-CA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Garamond</a:t>
            </a: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 : </a:t>
            </a:r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A </a:t>
            </a:r>
            <a:r>
              <a:rPr lang="fr-CA" sz="2800" dirty="0" err="1">
                <a:latin typeface="Garamond" panose="02020404030301010803" pitchFamily="18" charset="0"/>
                <a:cs typeface="Arial" panose="020B0604020202020204" pitchFamily="34" charset="0"/>
              </a:rPr>
              <a:t>a</a:t>
            </a:r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 T </a:t>
            </a:r>
            <a:r>
              <a:rPr lang="fr-CA" sz="2800" dirty="0" err="1">
                <a:latin typeface="Garamond" panose="02020404030301010803" pitchFamily="18" charset="0"/>
                <a:cs typeface="Arial" panose="020B0604020202020204" pitchFamily="34" charset="0"/>
              </a:rPr>
              <a:t>t</a:t>
            </a:r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 B </a:t>
            </a:r>
            <a:r>
              <a:rPr lang="fr-CA" sz="2800" dirty="0" err="1">
                <a:latin typeface="Garamond" panose="02020404030301010803" pitchFamily="18" charset="0"/>
                <a:cs typeface="Arial" panose="020B0604020202020204" pitchFamily="34" charset="0"/>
              </a:rPr>
              <a:t>b</a:t>
            </a:r>
            <a:r>
              <a:rPr lang="fr-CA" sz="28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</a:p>
          <a:p>
            <a:pPr marL="450000" lvl="1" indent="0">
              <a:buNone/>
            </a:pPr>
            <a:r>
              <a:rPr lang="fr-CA" sz="1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fr-CA" sz="1300" dirty="0">
                <a:latin typeface="Arial" panose="020B0604020202020204" pitchFamily="34" charset="0"/>
                <a:cs typeface="Arial" panose="020B0604020202020204" pitchFamily="34" charset="0"/>
              </a:rPr>
              <a:t>(utilise moins d’encre)</a:t>
            </a:r>
          </a:p>
          <a:p>
            <a:pPr marL="36900" indent="0">
              <a:buNone/>
            </a:pPr>
            <a:endParaRPr lang="fr-CA" sz="2400" dirty="0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8"/>
            <p:custDataLst>
              <p:tags r:id="rId9"/>
            </p:custDataLst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83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2884">
        <p:blinds dir="vert"/>
      </p:transition>
    </mc:Choice>
    <mc:Fallback xmlns="">
      <p:transition spd="slow" advTm="22884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uiExpand="1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étapes de correction </a:t>
            </a:r>
            <a:r>
              <a:rPr lang="fr-CA" sz="2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Rédiger le texte avec une police de caractères sans empattements (Arial).</a:t>
            </a:r>
          </a:p>
          <a:p>
            <a:pPr marL="494100" indent="-457200"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première lecture en lisant en silence.</a:t>
            </a:r>
          </a:p>
          <a:p>
            <a:pPr marL="494100" indent="-457200"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Faire une première correction à l’écran.</a:t>
            </a:r>
          </a:p>
          <a:p>
            <a:pPr marL="494100" indent="-457200"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Corriger le texte avec le logiciel de correction Antidote 9.</a:t>
            </a:r>
          </a:p>
          <a:p>
            <a:pPr marL="494100" indent="-457200"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4100" indent="-457200">
              <a:buFont typeface="+mj-lt"/>
              <a:buAutoNum type="arabicPeriod"/>
            </a:pPr>
            <a:r>
              <a:rPr lang="fr-CA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Imprimer, si c’est possible, le travail avec une police de caractères avec empattements, mais faites attention à votre mise en page (Garamond).</a:t>
            </a:r>
          </a:p>
          <a:p>
            <a:pPr marL="494100" indent="-457200">
              <a:lnSpc>
                <a:spcPct val="200000"/>
              </a:lnSpc>
              <a:buFont typeface="+mj-lt"/>
              <a:buAutoNum type="arabicPeriod"/>
            </a:pPr>
            <a:endParaRPr lang="fr-CA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900" indent="0">
              <a:buNone/>
            </a:pPr>
            <a:endParaRPr lang="fr-CA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59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5720">
        <p15:prstTrans prst="origami"/>
      </p:transition>
    </mc:Choice>
    <mc:Fallback xmlns="">
      <p:transition spd="slow" advTm="457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9|3.1|2.2|2.3|2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7.3|6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7|2.7|4.1|2.6|4|2.8|2.3|1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|3.2|2.9|3.3|3.1|2.5|2.7|2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.3|1.4|1.6|2.3|1.7|1.3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2|5.1|4.1|6.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.6|3.9|4|5.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7|5.3|5.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ois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TM04033929[[fn=Ardoise]]</Template>
  <TotalTime>524</TotalTime>
  <Words>380</Words>
  <Application>Microsoft Office PowerPoint</Application>
  <PresentationFormat>Grand écran</PresentationFormat>
  <Paragraphs>126</Paragraphs>
  <Slides>12</Slides>
  <Notes>6</Notes>
  <HiddenSlides>0</HiddenSlides>
  <MMClips>12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Calisto MT</vt:lpstr>
      <vt:lpstr>Courier New</vt:lpstr>
      <vt:lpstr>Garamond</vt:lpstr>
      <vt:lpstr>Tahoma</vt:lpstr>
      <vt:lpstr>Times New Roman</vt:lpstr>
      <vt:lpstr>Trebuchet MS</vt:lpstr>
      <vt:lpstr>Verdana</vt:lpstr>
      <vt:lpstr>Wingdings 2</vt:lpstr>
      <vt:lpstr>Ardoise</vt:lpstr>
      <vt:lpstr>Les polices de caractères  et la correction de son texte rédigé à l’ordinateur</vt:lpstr>
      <vt:lpstr>Les polices de caractères  (1/7)</vt:lpstr>
      <vt:lpstr>Les polices de caractères (2/7) </vt:lpstr>
      <vt:lpstr>Les polices de caractères (3/7) </vt:lpstr>
      <vt:lpstr>Les polices de caractères (4/7) </vt:lpstr>
      <vt:lpstr>Les polices de caractères (5/7)  </vt:lpstr>
      <vt:lpstr>Les polices de caractères (6/7) </vt:lpstr>
      <vt:lpstr>Les polices de caractères (7/7) </vt:lpstr>
      <vt:lpstr>Les étapes de correction (1/3)</vt:lpstr>
      <vt:lpstr>Les étapes de correction (2/3) </vt:lpstr>
      <vt:lpstr>Les étapes de correction (3/3) </vt:lpstr>
      <vt:lpstr>Médiagraphie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Antidote 9</dc:title>
  <dc:creator>Chantal Lebel</dc:creator>
  <cp:lastModifiedBy>Chantal Lebel</cp:lastModifiedBy>
  <cp:revision>71</cp:revision>
  <dcterms:created xsi:type="dcterms:W3CDTF">2017-03-20T11:08:37Z</dcterms:created>
  <dcterms:modified xsi:type="dcterms:W3CDTF">2017-10-11T14:28:31Z</dcterms:modified>
</cp:coreProperties>
</file>