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4" r:id="rId5"/>
    <p:sldId id="272" r:id="rId6"/>
    <p:sldId id="274" r:id="rId7"/>
    <p:sldId id="283" r:id="rId8"/>
    <p:sldId id="270" r:id="rId9"/>
    <p:sldId id="275" r:id="rId10"/>
    <p:sldId id="276" r:id="rId11"/>
    <p:sldId id="278" r:id="rId12"/>
    <p:sldId id="284" r:id="rId13"/>
    <p:sldId id="285" r:id="rId14"/>
    <p:sldId id="279" r:id="rId15"/>
    <p:sldId id="280" r:id="rId16"/>
    <p:sldId id="287" r:id="rId17"/>
    <p:sldId id="286" r:id="rId18"/>
    <p:sldId id="266" r:id="rId19"/>
  </p:sldIdLst>
  <p:sldSz cx="12188825" cy="6858000"/>
  <p:notesSz cx="6858000" cy="91440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F12"/>
    <a:srgbClr val="D1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8" d="100"/>
          <a:sy n="88" d="100"/>
        </p:scale>
        <p:origin x="494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88FA03-17C3-4384-A8CA-C7B5B2C3661B}" type="datetime1">
              <a:rPr lang="fr-FR" smtClean="0">
                <a:solidFill>
                  <a:schemeClr val="tx2"/>
                </a:solidFill>
              </a:rPr>
              <a:t>11/10/2017</a:t>
            </a:fld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fr-FR" smtClean="0">
                <a:solidFill>
                  <a:schemeClr val="tx2"/>
                </a:solidFill>
              </a:rPr>
              <a:pPr algn="r" rtl="0"/>
              <a:t>‹N°›</a:t>
            </a:fld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0278E6AB-A867-4373-B52A-2119E5F3C74C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209E4F-DFC6-482F-A6CA-B16F8BC41929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1AE174-79A8-4DBD-949F-59976445A8D7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662048-31C6-4FA4-8E2A-A7A728DE4DAD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4196A-BEE6-4491-90B5-F68FE796655F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F4D392-EF6A-4546-BE67-0A4475C8D146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28BD1F-6D0E-420C-8BFA-9DF0A6C07362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9C123-234E-4BDF-A453-4DA56EE52067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82CEE-EB75-4AF3-9151-1F5F1A2C8DEE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43391A-F551-4E68-A3A2-B2977A11EED5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FC95F3A-C80B-45D8-8619-50796CD15BC7}" type="datetime1">
              <a:rPr lang="fr-FR" smtClean="0"/>
              <a:pPr/>
              <a:t>11/10/2017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microsoft.com/office/2007/relationships/media" Target="../media/media1.m4a"/><Relationship Id="rId4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3.xml"/><Relationship Id="rId7" Type="http://schemas.openxmlformats.org/officeDocument/2006/relationships/tags" Target="../tags/tag45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tags" Target="../tags/tag4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tags" Target="../tags/tag49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3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7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1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5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1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5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19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4.xml"/><Relationship Id="rId7" Type="http://schemas.openxmlformats.org/officeDocument/2006/relationships/audio" Target="../media/media7.m4a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media" Target="../media/media7.m4a"/><Relationship Id="rId5" Type="http://schemas.openxmlformats.org/officeDocument/2006/relationships/tags" Target="../tags/tag26.xml"/><Relationship Id="rId10" Type="http://schemas.openxmlformats.org/officeDocument/2006/relationships/image" Target="../media/image4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1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6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0.xml"/><Relationship Id="rId5" Type="http://schemas.openxmlformats.org/officeDocument/2006/relationships/tags" Target="../tags/tag36.xml"/><Relationship Id="rId10" Type="http://schemas.openxmlformats.org/officeDocument/2006/relationships/audio" Target="../media/media9.m4a"/><Relationship Id="rId4" Type="http://schemas.openxmlformats.org/officeDocument/2006/relationships/tags" Target="../tags/tag35.xml"/><Relationship Id="rId9" Type="http://schemas.microsoft.com/office/2007/relationships/media" Target="../media/media9.m4a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 rtlCol="0">
            <a:normAutofit/>
          </a:bodyPr>
          <a:lstStyle/>
          <a:p>
            <a:r>
              <a:rPr lang="fr-FR" sz="4800" dirty="0"/>
              <a:t>La navigation dans les guides d’Antidote 9</a:t>
            </a:r>
            <a:br>
              <a:rPr lang="fr-FR" sz="4800" dirty="0"/>
            </a:br>
            <a:endParaRPr lang="fr-FR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5D331C-1EAB-4C17-99D6-24640179F2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50396" y="5923905"/>
            <a:ext cx="4788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Chantal LeBel, Cégep Limoilou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5">
                  <p14:trim st="7776" end="3889.21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LES FAVORIS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8" y="1701800"/>
            <a:ext cx="10377703" cy="4470400"/>
          </a:xfrm>
        </p:spPr>
        <p:txBody>
          <a:bodyPr>
            <a:normAutofit/>
          </a:bodyPr>
          <a:lstStyle/>
          <a:p>
            <a:r>
              <a:rPr lang="fr-CA" dirty="0"/>
              <a:t>Le menu des favoris, symbolisé par un cœur dans la barre d’icônes, regroupe vos articles préférés pour un accès rapide. Pour ajouter un article à vos favoris, faites afficher l’article dans la fenêtre des guides, puis effectuez l’une ou l’autre des actions </a:t>
            </a:r>
            <a:r>
              <a:rPr lang="fr-CA" dirty="0" smtClean="0"/>
              <a:t>suivantes : </a:t>
            </a:r>
            <a:r>
              <a:rPr lang="fr-CA" dirty="0"/>
              <a:t>	</a:t>
            </a:r>
          </a:p>
          <a:p>
            <a:pPr lvl="1"/>
            <a:r>
              <a:rPr lang="fr-CA" sz="2400" dirty="0"/>
              <a:t>Cliquez sur le cœur     ; </a:t>
            </a:r>
          </a:p>
          <a:p>
            <a:pPr lvl="1"/>
            <a:r>
              <a:rPr lang="fr-CA" sz="2400" dirty="0"/>
              <a:t>Cliquez sur le triangle à droite du cœur, puis choisissez l’option </a:t>
            </a:r>
            <a:r>
              <a:rPr lang="fr-CA" sz="2400" b="1" dirty="0"/>
              <a:t>Ajouter aux </a:t>
            </a:r>
            <a:r>
              <a:rPr lang="fr-CA" sz="2400" b="1" dirty="0" smtClean="0"/>
              <a:t>favoris </a:t>
            </a:r>
            <a:r>
              <a:rPr lang="fr-CA" sz="2400" dirty="0" smtClean="0"/>
              <a:t>; </a:t>
            </a:r>
            <a:endParaRPr lang="fr-CA" sz="2400" dirty="0"/>
          </a:p>
          <a:p>
            <a:pPr lvl="1"/>
            <a:r>
              <a:rPr lang="fr-CA" sz="2400" dirty="0"/>
              <a:t>Placez le curseur dans l’article, faites apparaitre le menu contextuel (clic droit) et choisissez l’option </a:t>
            </a:r>
            <a:r>
              <a:rPr lang="fr-CA" sz="2400" b="1" dirty="0"/>
              <a:t>Ajouter aux </a:t>
            </a:r>
            <a:r>
              <a:rPr lang="fr-CA" sz="2400" b="1" dirty="0" smtClean="0"/>
              <a:t>favoris </a:t>
            </a:r>
            <a:r>
              <a:rPr lang="fr-CA" sz="2400" dirty="0" smtClean="0"/>
              <a:t>; </a:t>
            </a:r>
            <a:endParaRPr lang="fr-CA" sz="2400" dirty="0"/>
          </a:p>
          <a:p>
            <a:pPr marL="426645" lvl="1" indent="0">
              <a:buNone/>
            </a:pPr>
            <a:endParaRPr lang="fr-CA" sz="2400" dirty="0"/>
          </a:p>
        </p:txBody>
      </p:sp>
      <p:sp>
        <p:nvSpPr>
          <p:cNvPr id="4" name="Cœur 3"/>
          <p:cNvSpPr/>
          <p:nvPr>
            <p:custDataLst>
              <p:tags r:id="rId4"/>
            </p:custDataLst>
          </p:nvPr>
        </p:nvSpPr>
        <p:spPr>
          <a:xfrm>
            <a:off x="4870276" y="3688748"/>
            <a:ext cx="288032" cy="288032"/>
          </a:xfrm>
          <a:prstGeom prst="hear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91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288">
        <p15:prstTrans prst="peelOff"/>
      </p:transition>
    </mc:Choice>
    <mc:Fallback xmlns="">
      <p:transition spd="slow" advTm="47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LES FAVORIS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Sélectionnez l’article dans la table des matières, faites apparaitre le menu contextuel (clic droit) et choisissez l’option </a:t>
            </a:r>
            <a:r>
              <a:rPr lang="fr-CA" b="1" dirty="0"/>
              <a:t>Ajouter</a:t>
            </a:r>
            <a:r>
              <a:rPr lang="fr-CA" dirty="0"/>
              <a:t> </a:t>
            </a:r>
            <a:r>
              <a:rPr lang="fr-CA" b="1" dirty="0"/>
              <a:t>aux favoris</a:t>
            </a:r>
            <a:r>
              <a:rPr lang="fr-CA" dirty="0"/>
              <a:t>. </a:t>
            </a:r>
          </a:p>
          <a:p>
            <a:pPr marL="426645" lvl="1" indent="0">
              <a:buNone/>
            </a:pPr>
            <a:endParaRPr lang="fr-CA" dirty="0"/>
          </a:p>
          <a:p>
            <a:r>
              <a:rPr lang="fr-CA" dirty="0"/>
              <a:t>Dans tous les cas, le cœur devient bleu, signe que l’ajout a été effectué.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Chaque article est conservé dans le menu des favoris : cliquez sur le triangle à droite du cœur pour en voir la liste, puis sélectionnez l’article que vous désirez relire.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33EF2F-D043-4327-A74A-7CFF54AF21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14092" y="3937000"/>
            <a:ext cx="3514725" cy="5810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167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681">
        <p15:prstTrans prst="peelOff"/>
      </p:transition>
    </mc:Choice>
    <mc:Fallback>
      <p:transition spd="slow" advTm="34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295" t="3591" r="4901" b="12032"/>
          <a:stretch/>
        </p:blipFill>
        <p:spPr>
          <a:xfrm>
            <a:off x="3203131" y="260648"/>
            <a:ext cx="6059633" cy="656565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>
            <p:custDataLst>
              <p:tags r:id="rId3"/>
            </p:custDataLst>
          </p:nvPr>
        </p:nvCxnSpPr>
        <p:spPr>
          <a:xfrm>
            <a:off x="1125860" y="1052736"/>
            <a:ext cx="295232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51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731">
        <p15:prstTrans prst="peelOff"/>
      </p:transition>
    </mc:Choice>
    <mc:Fallback xmlns="">
      <p:transition spd="slow" advTm="14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186" t="3495" r="4825" b="12147"/>
          <a:stretch/>
        </p:blipFill>
        <p:spPr>
          <a:xfrm>
            <a:off x="2782044" y="37270"/>
            <a:ext cx="6120680" cy="6602520"/>
          </a:xfrm>
          <a:prstGeom prst="rect">
            <a:avLst/>
          </a:prstGeom>
        </p:spPr>
      </p:pic>
      <p:sp>
        <p:nvSpPr>
          <p:cNvPr id="2" name="Ellipse 1"/>
          <p:cNvSpPr/>
          <p:nvPr>
            <p:custDataLst>
              <p:tags r:id="rId3"/>
            </p:custDataLst>
          </p:nvPr>
        </p:nvSpPr>
        <p:spPr>
          <a:xfrm>
            <a:off x="5734372" y="2420888"/>
            <a:ext cx="1800200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43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45">
        <p15:prstTrans prst="peelOff"/>
      </p:transition>
    </mc:Choice>
    <mc:Fallback xmlns="">
      <p:transition spd="slow" advTm="8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276" t="3820" r="5894" b="12661"/>
          <a:stretch/>
        </p:blipFill>
        <p:spPr>
          <a:xfrm>
            <a:off x="2839291" y="188641"/>
            <a:ext cx="5991425" cy="6571948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>
            <p:custDataLst>
              <p:tags r:id="rId3"/>
            </p:custDataLst>
          </p:nvPr>
        </p:nvCxnSpPr>
        <p:spPr>
          <a:xfrm flipH="1">
            <a:off x="8758708" y="3933056"/>
            <a:ext cx="165618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43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125">
        <p15:prstTrans prst="peelOff"/>
      </p:transition>
    </mc:Choice>
    <mc:Fallback xmlns="">
      <p:transition spd="slow" advTm="10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7828" y="3789040"/>
            <a:ext cx="6264696" cy="1930400"/>
          </a:xfrm>
        </p:spPr>
        <p:txBody>
          <a:bodyPr rtlCol="0">
            <a:normAutofit fontScale="90000"/>
          </a:bodyPr>
          <a:lstStyle/>
          <a:p>
            <a:r>
              <a:rPr lang="fr-FR" sz="3600" dirty="0"/>
              <a:t>Pour plus de détails, consultez </a:t>
            </a:r>
            <a:r>
              <a:rPr lang="fr-FR" sz="3600" i="1" dirty="0"/>
              <a:t>Posologie. Guide d’utilisation d’Antidote 9</a:t>
            </a:r>
            <a:r>
              <a:rPr lang="fr-FR" sz="3600" dirty="0"/>
              <a:t> aux pages 105 à 109.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1804" y="980728"/>
            <a:ext cx="6480720" cy="1584176"/>
          </a:xfrm>
        </p:spPr>
        <p:txBody>
          <a:bodyPr rtlCol="0">
            <a:normAutofit fontScale="62500" lnSpcReduction="20000"/>
          </a:bodyPr>
          <a:lstStyle/>
          <a:p>
            <a:endParaRPr lang="fr-FR" sz="7200" dirty="0"/>
          </a:p>
          <a:p>
            <a:r>
              <a:rPr lang="fr-FR" sz="11500" dirty="0"/>
              <a:t>          Fin</a:t>
            </a:r>
          </a:p>
          <a:p>
            <a:pPr rtl="0"/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388">
        <p15:prstTrans prst="peelOff"/>
      </p:transition>
    </mc:Choice>
    <mc:Fallback xmlns="">
      <p:transition spd="slow" advTm="15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17309" y="76200"/>
            <a:ext cx="10157354" cy="976536"/>
          </a:xfrm>
        </p:spPr>
        <p:txBody>
          <a:bodyPr/>
          <a:lstStyle/>
          <a:p>
            <a:r>
              <a:rPr lang="fr-CA" dirty="0"/>
              <a:t>LA NAVIGATION DANS LES GUIDES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800" dirty="0"/>
              <a:t>Les guides offrent quatre modes de navigation :</a:t>
            </a:r>
          </a:p>
          <a:p>
            <a:pPr marL="0" indent="0" algn="just">
              <a:buNone/>
            </a:pPr>
            <a:endParaRPr lang="fr-CA" sz="2800" dirty="0"/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la table des matières</a:t>
            </a:r>
            <a:r>
              <a:rPr lang="fr-CA" sz="2800" dirty="0"/>
              <a:t>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la recherche intelligente</a:t>
            </a:r>
            <a:r>
              <a:rPr lang="fr-CA" sz="2800" dirty="0"/>
              <a:t>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les hyperliens</a:t>
            </a:r>
            <a:endParaRPr lang="fr-CA" sz="2800" dirty="0"/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les flèches d’historique</a:t>
            </a:r>
            <a:r>
              <a:rPr lang="fr-CA" sz="2800" dirty="0"/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55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095">
        <p15:prstTrans prst="peelOff"/>
      </p:transition>
    </mc:Choice>
    <mc:Fallback xmlns="">
      <p:transition spd="slow" advTm="21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5860" y="404664"/>
            <a:ext cx="10157354" cy="1397000"/>
          </a:xfrm>
        </p:spPr>
        <p:txBody>
          <a:bodyPr>
            <a:normAutofit fontScale="90000"/>
          </a:bodyPr>
          <a:lstStyle/>
          <a:p>
            <a:r>
              <a:rPr lang="fr-CA" dirty="0"/>
              <a:t>LA NAVIGATION DANS LES GUIDES </a:t>
            </a:r>
            <a:r>
              <a:rPr lang="fr-CA" sz="3200" dirty="0"/>
              <a:t/>
            </a:r>
            <a:br>
              <a:rPr lang="fr-CA" sz="3200" dirty="0"/>
            </a:b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3772" y="1196752"/>
            <a:ext cx="11089232" cy="5040560"/>
          </a:xfrm>
        </p:spPr>
        <p:txBody>
          <a:bodyPr>
            <a:normAutofit/>
          </a:bodyPr>
          <a:lstStyle/>
          <a:p>
            <a:pPr marL="853290" lvl="2" indent="0" algn="just">
              <a:buNone/>
            </a:pPr>
            <a:r>
              <a:rPr lang="fr-CA" sz="2800" b="1" dirty="0"/>
              <a:t>La table des matières </a:t>
            </a:r>
            <a:r>
              <a:rPr lang="fr-CA" sz="2800" dirty="0"/>
              <a:t>s’affiche dans les panneaux de gauche de la fenêtre des guides et présente deux niveaux de consultation : </a:t>
            </a:r>
            <a:r>
              <a:rPr lang="fr-CA" sz="2800" b="1" dirty="0"/>
              <a:t>guides</a:t>
            </a:r>
            <a:r>
              <a:rPr lang="fr-CA" sz="2800" dirty="0"/>
              <a:t> et </a:t>
            </a:r>
            <a:r>
              <a:rPr lang="fr-CA" sz="2800" b="1" dirty="0"/>
              <a:t>articles</a:t>
            </a:r>
            <a:r>
              <a:rPr lang="fr-CA" sz="2800" dirty="0"/>
              <a:t>. </a:t>
            </a:r>
          </a:p>
          <a:p>
            <a:pPr marL="853290" lvl="2" indent="0" algn="just">
              <a:buNone/>
            </a:pPr>
            <a:endParaRPr lang="fr-CA" sz="2800" dirty="0"/>
          </a:p>
          <a:p>
            <a:pPr marL="853290" lvl="2" indent="0" algn="just">
              <a:buNone/>
            </a:pPr>
            <a:r>
              <a:rPr lang="fr-CA" sz="2800" dirty="0"/>
              <a:t>Dans la liste des guides, chaque guide est accompagné du nombre d’articles contenus, ainsi que d’un condensé de quelques-uns des thèmes abordés. </a:t>
            </a:r>
          </a:p>
          <a:p>
            <a:pPr marL="853290" lvl="2" indent="0" algn="just">
              <a:buNone/>
            </a:pPr>
            <a:endParaRPr lang="fr-CA" sz="2800" dirty="0"/>
          </a:p>
          <a:p>
            <a:pPr marL="853290" lvl="2" indent="0" algn="just">
              <a:buNone/>
            </a:pPr>
            <a:r>
              <a:rPr lang="fr-CA" sz="2800" dirty="0"/>
              <a:t>Sélectionnez un guide pour en voir le contenu : thèmes, sous-thèmes et articles dans le panneau de droite.</a:t>
            </a:r>
          </a:p>
          <a:p>
            <a:endParaRPr lang="fr-CA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28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999">
        <p15:prstTrans prst="peelOff"/>
      </p:transition>
    </mc:Choice>
    <mc:Fallback xmlns="">
      <p:transition spd="slow" advTm="30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4000"/>
              <a:t>LA NAVIGATION DANS LES GUIDES </a:t>
            </a:r>
            <a:br>
              <a:rPr lang="fr-CA" sz="4000"/>
            </a:b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9" y="1340768"/>
            <a:ext cx="10157354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dirty="0"/>
              <a:t>Le champ de </a:t>
            </a:r>
            <a:r>
              <a:rPr lang="fr-CA" b="1" dirty="0"/>
              <a:t>recherche intelligente </a:t>
            </a:r>
            <a:r>
              <a:rPr lang="fr-CA" dirty="0"/>
              <a:t>vous permet de trouver rapidement tous les articles traitant d’un sujet donné. </a:t>
            </a:r>
          </a:p>
          <a:p>
            <a:pPr marL="0" indent="0" algn="just">
              <a:buNone/>
            </a:pPr>
            <a:r>
              <a:rPr lang="fr-CA" dirty="0"/>
              <a:t>Vous n’avez qu’à commencer à entrer un mot et les résultats s’affichent sous le champ de recherche au fur et à mesure de la saisie.</a:t>
            </a:r>
          </a:p>
          <a:p>
            <a:pPr marL="0" indent="0" algn="just">
              <a:buNone/>
            </a:pPr>
            <a:r>
              <a:rPr lang="fr-CA" dirty="0"/>
              <a:t>Chaque résultat présente le titre de l’article dans lequel le mot recherché a été trouvé, le guide duquel cet article est tiré, ainsi qu’un court passage qui montre le mot recherché en contexte.</a:t>
            </a:r>
          </a:p>
          <a:p>
            <a:pPr marL="0" indent="0" algn="just">
              <a:buNone/>
            </a:pPr>
            <a:r>
              <a:rPr lang="fr-CA" dirty="0"/>
              <a:t>Les résultats s’ajustent à mesure que l’expression recherchée se précise.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00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970">
        <p15:prstTrans prst="peelOff"/>
      </p:transition>
    </mc:Choice>
    <mc:Fallback xmlns="">
      <p:transition spd="slow" advTm="37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LA NAVIGATION DANS LES GUIDES </a:t>
            </a:r>
            <a:r>
              <a:rPr lang="fr-CA" sz="2400" dirty="0"/>
              <a:t>(Recherche intelligente)</a:t>
            </a:r>
            <a:br>
              <a:rPr lang="fr-CA" sz="2400" dirty="0"/>
            </a:br>
            <a:endParaRPr lang="fr-CA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53852" y="1340768"/>
            <a:ext cx="10157354" cy="4608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dirty="0"/>
              <a:t>Les résultats sont classés selon leur pertinence. </a:t>
            </a:r>
          </a:p>
          <a:p>
            <a:pPr marL="0" indent="0" algn="just">
              <a:buNone/>
            </a:pPr>
            <a:r>
              <a:rPr lang="fr-CA" dirty="0"/>
              <a:t>Le titre de l’article s’affiche en rouge quand il contient l’expression recherchée. </a:t>
            </a:r>
          </a:p>
          <a:p>
            <a:pPr marL="0" indent="0" algn="just">
              <a:buNone/>
            </a:pPr>
            <a:r>
              <a:rPr lang="fr-CA" dirty="0"/>
              <a:t>Pour consulter un article, sélectionnez le résultat correspondant.</a:t>
            </a:r>
          </a:p>
          <a:p>
            <a:pPr marL="0" indent="0" algn="just">
              <a:buNone/>
            </a:pPr>
            <a:r>
              <a:rPr lang="fr-CA" dirty="0"/>
              <a:t>Pour un repérage rapide, toutes les occurrences de l’expression recherchée sont surlignées dans l’article. </a:t>
            </a:r>
          </a:p>
          <a:p>
            <a:pPr marL="0" indent="0" algn="just">
              <a:buNone/>
            </a:pPr>
            <a:r>
              <a:rPr lang="fr-CA" dirty="0"/>
              <a:t>Pour reprendre une recherche récente, cliquez sur la loupe dans la zone de recherche puis sélectionnez la recherche désirée dans le menu qui apparait.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292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766">
        <p15:prstTrans prst="peelOff"/>
      </p:transition>
    </mc:Choice>
    <mc:Fallback xmlns="">
      <p:transition spd="slow" advTm="36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l="51193" t="3962" r="4941" b="12610"/>
          <a:stretch/>
        </p:blipFill>
        <p:spPr>
          <a:xfrm>
            <a:off x="3358108" y="332656"/>
            <a:ext cx="5904656" cy="63168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85">
        <p15:prstTrans prst="peelOff"/>
      </p:transition>
    </mc:Choice>
    <mc:Fallback xmlns="">
      <p:transition spd="slow" advTm="21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LA NAVIGATION DANS LES GUIDES </a:t>
            </a:r>
            <a:r>
              <a:rPr lang="fr-CA" sz="2800" dirty="0"/>
              <a:t/>
            </a:r>
            <a:br>
              <a:rPr lang="fr-CA" sz="2800" dirty="0"/>
            </a:b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CA" sz="2800" dirty="0"/>
              <a:t>De nombreux </a:t>
            </a:r>
            <a:r>
              <a:rPr lang="fr-CA" sz="2800" b="1" dirty="0"/>
              <a:t>hyperliens</a:t>
            </a:r>
            <a:r>
              <a:rPr lang="fr-CA" sz="2800" dirty="0"/>
              <a:t> parsèment les articles des guides, pour une consultation rapide d’articles connexes. </a:t>
            </a:r>
          </a:p>
          <a:p>
            <a:pPr marL="0" indent="0" algn="just">
              <a:buNone/>
            </a:pPr>
            <a:r>
              <a:rPr lang="fr-CA" sz="2800" dirty="0"/>
              <a:t>Ces zones actives sont identifiées par du texte </a:t>
            </a:r>
            <a:r>
              <a:rPr lang="fr-CA" sz="2800" b="1" dirty="0">
                <a:solidFill>
                  <a:srgbClr val="FFC000"/>
                </a:solidFill>
              </a:rPr>
              <a:t>orangé</a:t>
            </a:r>
            <a:r>
              <a:rPr lang="fr-CA" sz="2800" dirty="0"/>
              <a:t> ou </a:t>
            </a:r>
            <a:r>
              <a:rPr lang="fr-CA" sz="2800" b="1" dirty="0">
                <a:solidFill>
                  <a:srgbClr val="FF0000"/>
                </a:solidFill>
              </a:rPr>
              <a:t>rouge</a:t>
            </a:r>
            <a:r>
              <a:rPr lang="fr-CA" sz="2800" dirty="0"/>
              <a:t>. </a:t>
            </a:r>
          </a:p>
          <a:p>
            <a:pPr marL="0" indent="0" algn="just">
              <a:buNone/>
            </a:pPr>
            <a:r>
              <a:rPr lang="fr-CA" sz="2800" dirty="0"/>
              <a:t>Le curseur prend la forme d’une petite main lorsqu’il survole un hyperlien. </a:t>
            </a:r>
          </a:p>
          <a:p>
            <a:pPr marL="0" indent="0" algn="just">
              <a:buNone/>
            </a:pPr>
            <a:r>
              <a:rPr lang="fr-CA" sz="2800" dirty="0"/>
              <a:t>Il suffit de cliquer sur le lien pour afficher l’article. </a:t>
            </a:r>
          </a:p>
          <a:p>
            <a:pPr marL="0" indent="0" algn="just">
              <a:buNone/>
            </a:pPr>
            <a:r>
              <a:rPr lang="fr-CA" sz="2800" dirty="0"/>
              <a:t>Un lien suivi du symbole    signale un lien externe qui s’affichera dans votre navigateur Internet. </a:t>
            </a:r>
          </a:p>
          <a:p>
            <a:pPr marL="0" indent="0" algn="just">
              <a:buNone/>
            </a:pPr>
            <a:r>
              <a:rPr lang="fr-CA" sz="2800" dirty="0"/>
              <a:t>Une connexion Internet active est nécessaire pour accéder aux liens externes.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029506" y="4641518"/>
            <a:ext cx="21602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>
            <p:custDataLst>
              <p:tags r:id="rId5"/>
            </p:custDataLst>
          </p:nvPr>
        </p:nvSpPr>
        <p:spPr>
          <a:xfrm rot="19271956">
            <a:off x="5050194" y="4575527"/>
            <a:ext cx="28803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9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447">
        <p15:prstTrans prst="peelOff"/>
      </p:transition>
    </mc:Choice>
    <mc:Fallback xmlns="">
      <p:transition spd="slow" advTm="43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5860" y="260648"/>
            <a:ext cx="10157354" cy="1192560"/>
          </a:xfrm>
        </p:spPr>
        <p:txBody>
          <a:bodyPr>
            <a:normAutofit fontScale="90000"/>
          </a:bodyPr>
          <a:lstStyle/>
          <a:p>
            <a:r>
              <a:rPr lang="fr-CA" sz="4000" dirty="0"/>
              <a:t>LA NAVIGATION DANS LES GUIDES </a:t>
            </a: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/>
              <a:t/>
            </a:r>
            <a:br>
              <a:rPr lang="fr-CA" sz="2800" dirty="0"/>
            </a:br>
            <a:r>
              <a:rPr lang="fr-CA" sz="2800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9" y="1196752"/>
            <a:ext cx="10157354" cy="49754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b="1" dirty="0"/>
              <a:t>LES FLÈCHES D’HISTORIQUE </a:t>
            </a:r>
          </a:p>
          <a:p>
            <a:pPr marL="0" indent="0" algn="just">
              <a:buNone/>
            </a:pPr>
            <a:r>
              <a:rPr lang="fr-CA" dirty="0"/>
              <a:t>Vous désirez revenir rapidement à l’article que vous venez de lire dans les guides ou aux résultats de votre dernière recherche</a:t>
            </a:r>
            <a:r>
              <a:rPr lang="fr-CA" dirty="0">
                <a:latin typeface="Arial Narrow" panose="020B0606020202030204" pitchFamily="34" charset="0"/>
              </a:rPr>
              <a:t>?</a:t>
            </a:r>
            <a:r>
              <a:rPr lang="fr-CA" dirty="0"/>
              <a:t> Cliquez sur la flèche de gauche.</a:t>
            </a:r>
          </a:p>
          <a:p>
            <a:pPr marL="0" indent="0" algn="just">
              <a:buNone/>
            </a:pPr>
            <a:endParaRPr lang="fr-CA" dirty="0"/>
          </a:p>
          <a:p>
            <a:pPr marL="0" indent="0" algn="just">
              <a:buNone/>
            </a:pPr>
            <a:r>
              <a:rPr lang="fr-CA" dirty="0"/>
              <a:t>Pour retourner à l’article ou à la recherche que vous venez tout juste de quitter, cliquez sur la flèche de droite.</a:t>
            </a:r>
          </a:p>
          <a:p>
            <a:pPr marL="0" indent="0" algn="just">
              <a:buNone/>
            </a:pPr>
            <a:endParaRPr lang="fr-CA" dirty="0"/>
          </a:p>
          <a:p>
            <a:pPr marL="0" indent="0" algn="just">
              <a:buNone/>
            </a:pPr>
            <a:r>
              <a:rPr lang="fr-CA" dirty="0"/>
              <a:t>Pour faire afficher le menu de vos consultations, cliquez sur ces flèches en maintenant le bouton de la souris enfoncé.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05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093">
        <p15:prstTrans prst="peelOff"/>
      </p:transition>
    </mc:Choice>
    <mc:Fallback xmlns="">
      <p:transition spd="slow" advTm="33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LA NAVIGATION DANS LES GUIDES </a:t>
            </a:r>
            <a:br>
              <a:rPr lang="fr-CA" sz="3600" dirty="0"/>
            </a:br>
            <a:endParaRPr lang="fr-CA" sz="3600" dirty="0"/>
          </a:p>
        </p:txBody>
      </p:sp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3"/>
          <a:srcRect t="1975" r="27778" b="73581"/>
          <a:stretch/>
        </p:blipFill>
        <p:spPr bwMode="auto">
          <a:xfrm>
            <a:off x="1053852" y="2060848"/>
            <a:ext cx="10513168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555082" y="1484784"/>
            <a:ext cx="3712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CA" dirty="0"/>
              <a:t>Les flèches d’historique </a:t>
            </a: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5914392" y="6150495"/>
            <a:ext cx="507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Hyperlien               Lien externe</a:t>
            </a:r>
          </a:p>
        </p:txBody>
      </p:sp>
      <p:cxnSp>
        <p:nvCxnSpPr>
          <p:cNvPr id="7" name="Connecteur droit avec flèche 6"/>
          <p:cNvCxnSpPr/>
          <p:nvPr>
            <p:custDataLst>
              <p:tags r:id="rId6"/>
            </p:custDataLst>
          </p:nvPr>
        </p:nvCxnSpPr>
        <p:spPr>
          <a:xfrm flipV="1">
            <a:off x="10198868" y="5157192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>
            <p:custDataLst>
              <p:tags r:id="rId7"/>
            </p:custDataLst>
          </p:nvPr>
        </p:nvCxnSpPr>
        <p:spPr>
          <a:xfrm flipV="1">
            <a:off x="7246540" y="5517232"/>
            <a:ext cx="2232248" cy="72008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>
            <p:custDataLst>
              <p:tags r:id="rId8"/>
            </p:custDataLst>
          </p:nvPr>
        </p:nvCxnSpPr>
        <p:spPr>
          <a:xfrm flipH="1">
            <a:off x="1413892" y="1844824"/>
            <a:ext cx="1368152" cy="864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7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56">
        <p:fade/>
      </p:transition>
    </mc:Choice>
    <mc:Fallback xmlns="">
      <p:transition spd="med" advTm="21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8.6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|5.4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|5.3|6|5|2.6|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.2|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|2.8|1.6|2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|2.5|2.7|2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9.5|1.2|2.3|7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7|2.9|4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ivres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2_TF02787940_TF02787940.potx" id="{F1CFDDCE-5F12-468A-A560-9C25D09E4DE9}" vid="{64708D2F-0B50-4C7B-BBA8-11F9A1AC41D2}"/>
    </a:ext>
  </a:extLst>
</a:theme>
</file>

<file path=ppt/theme/theme2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rayonnages de bibliothèque bleue (grand écran)</Template>
  <TotalTime>0</TotalTime>
  <Words>618</Words>
  <Application>Microsoft Office PowerPoint</Application>
  <PresentationFormat>Personnalisé</PresentationFormat>
  <Paragraphs>57</Paragraphs>
  <Slides>15</Slides>
  <Notes>0</Notes>
  <HiddenSlides>0</HiddenSlides>
  <MMClips>15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Century Gothic</vt:lpstr>
      <vt:lpstr>Wingdings</vt:lpstr>
      <vt:lpstr>Livres 16:9</vt:lpstr>
      <vt:lpstr>La navigation dans les guides d’Antidote 9 </vt:lpstr>
      <vt:lpstr>LA NAVIGATION DANS LES GUIDES </vt:lpstr>
      <vt:lpstr>LA NAVIGATION DANS LES GUIDES   </vt:lpstr>
      <vt:lpstr>LA NAVIGATION DANS LES GUIDES  </vt:lpstr>
      <vt:lpstr>LA NAVIGATION DANS LES GUIDES (Recherche intelligente) </vt:lpstr>
      <vt:lpstr>Présentation PowerPoint</vt:lpstr>
      <vt:lpstr>LA NAVIGATION DANS LES GUIDES  </vt:lpstr>
      <vt:lpstr>LA NAVIGATION DANS LES GUIDES    </vt:lpstr>
      <vt:lpstr>LA NAVIGATION DANS LES GUIDES  </vt:lpstr>
      <vt:lpstr>LES FAVORIS </vt:lpstr>
      <vt:lpstr>LES FAVORIS </vt:lpstr>
      <vt:lpstr>Présentation PowerPoint</vt:lpstr>
      <vt:lpstr>Présentation PowerPoint</vt:lpstr>
      <vt:lpstr>Présentation PowerPoint</vt:lpstr>
      <vt:lpstr>Pour plus de détails, consultez Posologie. Guide d’utilisation d’Antidote 9 aux pages 105 à 109.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2017-02-21T20:56:25Z</dcterms:created>
  <dcterms:modified xsi:type="dcterms:W3CDTF">2017-10-11T14:26:16Z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