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85" r:id="rId4"/>
    <p:sldId id="267" r:id="rId5"/>
    <p:sldId id="284" r:id="rId6"/>
    <p:sldId id="272" r:id="rId7"/>
    <p:sldId id="266" r:id="rId8"/>
    <p:sldId id="286" r:id="rId9"/>
    <p:sldId id="287" r:id="rId10"/>
  </p:sldIdLst>
  <p:sldSz cx="9144000" cy="6858000" type="screen4x3"/>
  <p:notesSz cx="7010400" cy="9296400"/>
  <p:custDataLst>
    <p:tags r:id="rId12"/>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84" autoAdjust="0"/>
  </p:normalViewPr>
  <p:slideViewPr>
    <p:cSldViewPr>
      <p:cViewPr varScale="1">
        <p:scale>
          <a:sx n="75" d="100"/>
          <a:sy n="75" d="100"/>
        </p:scale>
        <p:origin x="195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B851F2D-CCAE-4D49-8944-D014A09E62C6}" type="datetimeFigureOut">
              <a:rPr lang="fr-CA" smtClean="0"/>
              <a:pPr/>
              <a:t>2020-07-20</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8A50726-73AD-4855-8976-1AD228E980BB}" type="slidenum">
              <a:rPr lang="fr-CA" smtClean="0"/>
              <a:pPr/>
              <a:t>‹N°›</a:t>
            </a:fld>
            <a:endParaRPr lang="fr-CA"/>
          </a:p>
        </p:txBody>
      </p:sp>
    </p:spTree>
    <p:extLst>
      <p:ext uri="{BB962C8B-B14F-4D97-AF65-F5344CB8AC3E}">
        <p14:creationId xmlns:p14="http://schemas.microsoft.com/office/powerpoint/2010/main" val="2072563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465886" lvl="1" indent="0">
              <a:buFont typeface="Arial" panose="020B0604020202020204" pitchFamily="34" charset="0"/>
              <a:buNone/>
            </a:pPr>
            <a:endParaRPr lang="fr-CA" sz="1000" dirty="0"/>
          </a:p>
          <a:p>
            <a:pPr lvl="0"/>
            <a:r>
              <a:rPr lang="fr-CA" dirty="0"/>
              <a:t>Cette formation doit obligatoirement être offerte</a:t>
            </a:r>
            <a:r>
              <a:rPr lang="fr-CA" baseline="0" dirty="0"/>
              <a:t> lorsque les étudiants sont prêts à débuter ou continuer une recherche.</a:t>
            </a:r>
          </a:p>
          <a:p>
            <a:pPr lvl="0"/>
            <a:endParaRPr lang="fr-CA" baseline="0" dirty="0"/>
          </a:p>
          <a:p>
            <a:pPr lvl="0"/>
            <a:r>
              <a:rPr lang="fr-CA" baseline="0" dirty="0"/>
              <a:t>Prévoir copie du document sur les types de documents (dans le dossier Activité 1 Types de documents)</a:t>
            </a:r>
          </a:p>
          <a:p>
            <a:pPr lvl="0"/>
            <a:endParaRPr lang="fr-CA" dirty="0"/>
          </a:p>
          <a:p>
            <a:pPr lvl="0"/>
            <a:r>
              <a:rPr lang="fr-CA" dirty="0"/>
              <a:t>Demander aux étudiants quels sont les outils de recherche qu’ils utilisent tous les jours et les noter au tableau. S’ils ne répondent pas, demandez :</a:t>
            </a:r>
          </a:p>
          <a:p>
            <a:r>
              <a:rPr lang="fr-CA" dirty="0"/>
              <a:t>Quels outils utilisez-vous pour regarder des vidéos? </a:t>
            </a:r>
            <a:r>
              <a:rPr lang="fr-CA" dirty="0" err="1"/>
              <a:t>Rép</a:t>
            </a:r>
            <a:r>
              <a:rPr lang="fr-CA" dirty="0"/>
              <a:t> : </a:t>
            </a:r>
            <a:r>
              <a:rPr lang="fr-CA" dirty="0" err="1"/>
              <a:t>Youtube</a:t>
            </a:r>
            <a:r>
              <a:rPr lang="fr-CA" dirty="0"/>
              <a:t>. </a:t>
            </a:r>
          </a:p>
          <a:p>
            <a:r>
              <a:rPr lang="fr-CA" dirty="0"/>
              <a:t>Trouver de l’information sur un film? </a:t>
            </a:r>
            <a:r>
              <a:rPr lang="fr-CA" dirty="0" err="1"/>
              <a:t>Rép</a:t>
            </a:r>
            <a:r>
              <a:rPr lang="fr-CA" dirty="0"/>
              <a:t> : IMDB. </a:t>
            </a:r>
          </a:p>
          <a:p>
            <a:r>
              <a:rPr lang="fr-CA" dirty="0"/>
              <a:t>Trouver une définition? </a:t>
            </a:r>
            <a:r>
              <a:rPr lang="fr-CA" dirty="0" err="1"/>
              <a:t>Rép</a:t>
            </a:r>
            <a:r>
              <a:rPr lang="fr-CA" dirty="0"/>
              <a:t> : </a:t>
            </a:r>
            <a:r>
              <a:rPr lang="fr-CA" dirty="0" err="1"/>
              <a:t>Wikipedia</a:t>
            </a:r>
            <a:r>
              <a:rPr lang="fr-CA" dirty="0"/>
              <a:t>. » Est-ce que vous arriverez rapidement à trouver une définition sur </a:t>
            </a:r>
            <a:r>
              <a:rPr lang="fr-CA" dirty="0" err="1"/>
              <a:t>Youtube</a:t>
            </a:r>
            <a:r>
              <a:rPr lang="fr-CA" dirty="0"/>
              <a:t>? </a:t>
            </a:r>
            <a:r>
              <a:rPr lang="fr-CA" dirty="0" err="1"/>
              <a:t>Rép</a:t>
            </a:r>
            <a:r>
              <a:rPr lang="fr-CA" dirty="0"/>
              <a:t> : Non. </a:t>
            </a:r>
          </a:p>
          <a:p>
            <a:endParaRPr lang="fr-CA" dirty="0"/>
          </a:p>
          <a:p>
            <a:pPr lvl="0"/>
            <a:r>
              <a:rPr lang="fr-CA" dirty="0"/>
              <a:t>Il s’agit de la même chose pour les outils de la bibliothèque. Pour avoir une chance de trouver ce que l’on désire, il faut savoir choisir le bon type de document et le bon outil de recherche. </a:t>
            </a:r>
          </a:p>
          <a:p>
            <a:endParaRPr lang="fr-CA" dirty="0"/>
          </a:p>
          <a:p>
            <a:r>
              <a:rPr lang="fr-CA" dirty="0"/>
              <a:t>Expliquer que différents outils seront présentés et ceux-ci répondent à différents besoins.</a:t>
            </a:r>
          </a:p>
          <a:p>
            <a:endParaRPr lang="fr-CA"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1</a:t>
            </a:fld>
            <a:endParaRPr lang="fr-CA"/>
          </a:p>
        </p:txBody>
      </p:sp>
    </p:spTree>
    <p:extLst>
      <p:ext uri="{BB962C8B-B14F-4D97-AF65-F5344CB8AC3E}">
        <p14:creationId xmlns:p14="http://schemas.microsoft.com/office/powerpoint/2010/main" val="395416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L’objectif est qu’eux arrivent à choisir les bons types de documents et les bons outils</a:t>
            </a:r>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2</a:t>
            </a:fld>
            <a:endParaRPr lang="fr-CA"/>
          </a:p>
        </p:txBody>
      </p:sp>
    </p:spTree>
    <p:extLst>
      <p:ext uri="{BB962C8B-B14F-4D97-AF65-F5344CB8AC3E}">
        <p14:creationId xmlns:p14="http://schemas.microsoft.com/office/powerpoint/2010/main" val="357903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Expliquer que chaque type répond à</a:t>
            </a:r>
            <a:r>
              <a:rPr lang="fr-CA" baseline="0" dirty="0"/>
              <a:t> un besoin. Il faut donc savoir quel genre d’information nous avons besoin. Souvent, ça prend plusieurs types de documents. </a:t>
            </a:r>
          </a:p>
          <a:p>
            <a:endParaRPr lang="fr-CA" baseline="0" dirty="0"/>
          </a:p>
          <a:p>
            <a:r>
              <a:rPr lang="en-CA" baseline="0" dirty="0" err="1"/>
              <a:t>Expliquer</a:t>
            </a:r>
            <a:r>
              <a:rPr lang="en-CA" baseline="0" dirty="0"/>
              <a:t> les </a:t>
            </a:r>
            <a:r>
              <a:rPr lang="en-CA" baseline="0" dirty="0" err="1"/>
              <a:t>avantages</a:t>
            </a:r>
            <a:r>
              <a:rPr lang="en-CA" baseline="0" dirty="0"/>
              <a:t> des types de documents avec </a:t>
            </a:r>
            <a:r>
              <a:rPr lang="en-CA" baseline="0" dirty="0" err="1"/>
              <a:t>l’aide</a:t>
            </a:r>
            <a:r>
              <a:rPr lang="en-CA" baseline="0" dirty="0"/>
              <a:t> du document. Disturber </a:t>
            </a:r>
            <a:r>
              <a:rPr lang="en-CA" baseline="0" dirty="0" err="1"/>
              <a:t>une</a:t>
            </a:r>
            <a:r>
              <a:rPr lang="en-CA" baseline="0" dirty="0"/>
              <a:t> </a:t>
            </a:r>
            <a:r>
              <a:rPr lang="en-CA" baseline="0" dirty="0" err="1"/>
              <a:t>copie</a:t>
            </a:r>
            <a:r>
              <a:rPr lang="en-CA" baseline="0" dirty="0"/>
              <a:t> </a:t>
            </a:r>
            <a:r>
              <a:rPr lang="en-CA" baseline="0" dirty="0" err="1"/>
              <a:t>papier</a:t>
            </a:r>
            <a:r>
              <a:rPr lang="en-CA" baseline="0" dirty="0"/>
              <a:t> à </a:t>
            </a:r>
            <a:r>
              <a:rPr lang="en-CA" baseline="0" dirty="0" err="1"/>
              <a:t>chacun</a:t>
            </a:r>
            <a:r>
              <a:rPr lang="en-CA" baseline="0" dirty="0"/>
              <a:t>.</a:t>
            </a:r>
          </a:p>
          <a:p>
            <a:endParaRPr lang="en-CA" baseline="0" dirty="0"/>
          </a:p>
          <a:p>
            <a:r>
              <a:rPr lang="fr-CA" b="1" dirty="0"/>
              <a:t>Encyclopédie</a:t>
            </a:r>
            <a:r>
              <a:rPr lang="fr-CA" dirty="0"/>
              <a:t> : Me familiariser avec mon sujet ; Trouver des auteurs et des ouvrages sur mon sujet</a:t>
            </a:r>
          </a:p>
          <a:p>
            <a:pPr marL="0" marR="0" lvl="0" indent="0" algn="l" defTabSz="914400" rtl="0" eaLnBrk="1" fontAlgn="auto" latinLnBrk="0" hangingPunct="1">
              <a:lnSpc>
                <a:spcPct val="100000"/>
              </a:lnSpc>
              <a:spcBef>
                <a:spcPts val="0"/>
              </a:spcBef>
              <a:spcAft>
                <a:spcPts val="0"/>
              </a:spcAft>
              <a:buClrTx/>
              <a:buSzTx/>
              <a:buFontTx/>
              <a:buNone/>
              <a:tabLst/>
              <a:defRPr/>
            </a:pPr>
            <a:r>
              <a:rPr lang="fr-CA" b="1" dirty="0"/>
              <a:t>Dictionnaire</a:t>
            </a:r>
            <a:r>
              <a:rPr lang="fr-CA" dirty="0"/>
              <a:t> : Obtenir des définitions et des informations succinctes; Trouver des synonymes, des mots sur le même thème</a:t>
            </a:r>
          </a:p>
          <a:p>
            <a:r>
              <a:rPr lang="fr-CA" b="1" dirty="0"/>
              <a:t>Livre</a:t>
            </a:r>
            <a:r>
              <a:rPr lang="fr-CA" dirty="0"/>
              <a:t> : Approfondir un sujet ; Trouver des arguments et soutenir des idées</a:t>
            </a:r>
          </a:p>
          <a:p>
            <a:r>
              <a:rPr lang="fr-CA" b="1" dirty="0"/>
              <a:t>Article de revue : </a:t>
            </a:r>
            <a:r>
              <a:rPr lang="fr-CA" dirty="0"/>
              <a:t>Obtenir des informations récentes; Trouver des arguments; Approfondir ma réflexion</a:t>
            </a:r>
          </a:p>
          <a:p>
            <a:r>
              <a:rPr lang="fr-CA" b="1" dirty="0"/>
              <a:t>Article de journal</a:t>
            </a:r>
            <a:r>
              <a:rPr lang="fr-CA" dirty="0"/>
              <a:t> : Suivre l’actualité : M’informer sur des évènements passés; Lire et analyser des opinions</a:t>
            </a:r>
          </a:p>
          <a:p>
            <a:endParaRPr lang="fr-CA" dirty="0"/>
          </a:p>
          <a:p>
            <a:pPr marL="0" marR="0" lvl="0" indent="0" algn="l" defTabSz="914400" rtl="0" eaLnBrk="1" fontAlgn="auto" latinLnBrk="0" hangingPunct="1">
              <a:lnSpc>
                <a:spcPct val="100000"/>
              </a:lnSpc>
              <a:spcBef>
                <a:spcPts val="0"/>
              </a:spcBef>
              <a:spcAft>
                <a:spcPts val="0"/>
              </a:spcAft>
              <a:buClrTx/>
              <a:buSzTx/>
              <a:buFontTx/>
              <a:buNone/>
              <a:tabLst/>
              <a:defRPr/>
            </a:pPr>
            <a:r>
              <a:rPr lang="fr-CA" b="1" baseline="0" dirty="0"/>
              <a:t>Selon eux, quels types de documents ils auront besoin pour leur travail ?</a:t>
            </a:r>
          </a:p>
          <a:p>
            <a:endParaRPr lang="fr-CA" dirty="0"/>
          </a:p>
          <a:p>
            <a:endParaRPr lang="fr-CA" dirty="0"/>
          </a:p>
          <a:p>
            <a:r>
              <a:rPr lang="fr-CA" dirty="0"/>
              <a:t>Mentionner que sur le web, nous pouvons retrouver tous ces types de documents. Il ne faut pas penser que</a:t>
            </a:r>
            <a:r>
              <a:rPr lang="fr-CA" baseline="0" dirty="0"/>
              <a:t> tout ce que nous trouvons sur le web est une page web. </a:t>
            </a:r>
            <a:r>
              <a:rPr lang="fr-CA" b="1" baseline="0" dirty="0"/>
              <a:t>Il faut donc savoir identifier le type de document même sur le web.</a:t>
            </a:r>
            <a:endParaRPr lang="fr-CA" b="1" dirty="0"/>
          </a:p>
        </p:txBody>
      </p:sp>
      <p:sp>
        <p:nvSpPr>
          <p:cNvPr id="4" name="Espace réservé du numéro de diapositive 3"/>
          <p:cNvSpPr>
            <a:spLocks noGrp="1"/>
          </p:cNvSpPr>
          <p:nvPr>
            <p:ph type="sldNum" sz="quarter" idx="10"/>
          </p:nvPr>
        </p:nvSpPr>
        <p:spPr/>
        <p:txBody>
          <a:bodyPr/>
          <a:lstStyle/>
          <a:p>
            <a:fld id="{6ABD6A6B-B92E-47B6-B44C-7EE5D2F0BE4D}" type="slidenum">
              <a:rPr lang="fr-CA" smtClean="0"/>
              <a:pPr/>
              <a:t>3</a:t>
            </a:fld>
            <a:endParaRPr lang="fr-CA"/>
          </a:p>
        </p:txBody>
      </p:sp>
    </p:spTree>
    <p:extLst>
      <p:ext uri="{BB962C8B-B14F-4D97-AF65-F5344CB8AC3E}">
        <p14:creationId xmlns:p14="http://schemas.microsoft.com/office/powerpoint/2010/main" val="2905623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en-CA" dirty="0"/>
              <a:t>Commencer</a:t>
            </a:r>
            <a:r>
              <a:rPr lang="en-CA" baseline="0" dirty="0"/>
              <a:t> par dire </a:t>
            </a:r>
            <a:r>
              <a:rPr lang="en-CA" baseline="0" dirty="0" err="1"/>
              <a:t>que</a:t>
            </a:r>
            <a:r>
              <a:rPr lang="en-CA" baseline="0" dirty="0"/>
              <a:t> </a:t>
            </a:r>
            <a:r>
              <a:rPr lang="en-CA" baseline="0" dirty="0" err="1"/>
              <a:t>sur</a:t>
            </a:r>
            <a:r>
              <a:rPr lang="en-CA" baseline="0" dirty="0"/>
              <a:t> le site de la </a:t>
            </a:r>
            <a:r>
              <a:rPr lang="en-CA" baseline="0" dirty="0" err="1"/>
              <a:t>bibliothèque</a:t>
            </a:r>
            <a:r>
              <a:rPr lang="en-CA" baseline="0" dirty="0"/>
              <a:t>. </a:t>
            </a:r>
            <a:r>
              <a:rPr lang="en-CA" baseline="0" dirty="0">
                <a:sym typeface="Wingdings" panose="05000000000000000000" pitchFamily="2" charset="2"/>
              </a:rPr>
              <a:t> on y </a:t>
            </a:r>
            <a:r>
              <a:rPr lang="en-CA" baseline="0" dirty="0" err="1">
                <a:sym typeface="Wingdings" panose="05000000000000000000" pitchFamily="2" charset="2"/>
              </a:rPr>
              <a:t>retrouve</a:t>
            </a:r>
            <a:r>
              <a:rPr lang="en-CA" baseline="0" dirty="0">
                <a:sym typeface="Wingdings" panose="05000000000000000000" pitchFamily="2" charset="2"/>
              </a:rPr>
              <a:t> </a:t>
            </a:r>
            <a:r>
              <a:rPr lang="en-CA" baseline="0" dirty="0" err="1">
                <a:sym typeface="Wingdings" panose="05000000000000000000" pitchFamily="2" charset="2"/>
              </a:rPr>
              <a:t>une</a:t>
            </a:r>
            <a:r>
              <a:rPr lang="en-CA" baseline="0" dirty="0">
                <a:sym typeface="Wingdings" panose="05000000000000000000" pitchFamily="2" charset="2"/>
              </a:rPr>
              <a:t> </a:t>
            </a:r>
            <a:r>
              <a:rPr lang="en-CA" baseline="0" dirty="0" err="1">
                <a:sym typeface="Wingdings" panose="05000000000000000000" pitchFamily="2" charset="2"/>
              </a:rPr>
              <a:t>grande</a:t>
            </a:r>
            <a:r>
              <a:rPr lang="en-CA" baseline="0" dirty="0">
                <a:sym typeface="Wingdings" panose="05000000000000000000" pitchFamily="2" charset="2"/>
              </a:rPr>
              <a:t> </a:t>
            </a:r>
            <a:r>
              <a:rPr lang="en-CA" baseline="0" dirty="0" err="1">
                <a:sym typeface="Wingdings" panose="05000000000000000000" pitchFamily="2" charset="2"/>
              </a:rPr>
              <a:t>variété</a:t>
            </a:r>
            <a:r>
              <a:rPr lang="en-CA" baseline="0" dirty="0">
                <a:sym typeface="Wingdings" panose="05000000000000000000" pitchFamily="2" charset="2"/>
              </a:rPr>
              <a:t> </a:t>
            </a:r>
            <a:r>
              <a:rPr lang="en-CA" baseline="0" dirty="0" err="1">
                <a:sym typeface="Wingdings" panose="05000000000000000000" pitchFamily="2" charset="2"/>
              </a:rPr>
              <a:t>d’outils</a:t>
            </a:r>
            <a:r>
              <a:rPr lang="en-CA" baseline="0" dirty="0">
                <a:sym typeface="Wingdings" panose="05000000000000000000" pitchFamily="2" charset="2"/>
              </a:rPr>
              <a:t>. </a:t>
            </a:r>
          </a:p>
          <a:p>
            <a:endParaRPr lang="en-CA" baseline="0" dirty="0">
              <a:sym typeface="Wingdings" panose="05000000000000000000" pitchFamily="2" charset="2"/>
            </a:endParaRPr>
          </a:p>
          <a:p>
            <a:r>
              <a:rPr lang="en-CA" baseline="0" dirty="0" err="1">
                <a:sym typeface="Wingdings" panose="05000000000000000000" pitchFamily="2" charset="2"/>
              </a:rPr>
              <a:t>Expliquer</a:t>
            </a:r>
            <a:r>
              <a:rPr lang="en-CA" baseline="0" dirty="0">
                <a:sym typeface="Wingdings" panose="05000000000000000000" pitchFamily="2" charset="2"/>
              </a:rPr>
              <a:t> les </a:t>
            </a:r>
            <a:r>
              <a:rPr lang="en-CA" baseline="0" dirty="0" err="1">
                <a:sym typeface="Wingdings" panose="05000000000000000000" pitchFamily="2" charset="2"/>
              </a:rPr>
              <a:t>avantages</a:t>
            </a:r>
            <a:r>
              <a:rPr lang="en-CA" baseline="0" dirty="0">
                <a:sym typeface="Wingdings" panose="05000000000000000000" pitchFamily="2" charset="2"/>
              </a:rPr>
              <a:t> </a:t>
            </a:r>
            <a:r>
              <a:rPr lang="en-CA" baseline="0" dirty="0" err="1">
                <a:sym typeface="Wingdings" panose="05000000000000000000" pitchFamily="2" charset="2"/>
              </a:rPr>
              <a:t>d’utiliser</a:t>
            </a:r>
            <a:r>
              <a:rPr lang="en-CA" baseline="0" dirty="0">
                <a:sym typeface="Wingdings" panose="05000000000000000000" pitchFamily="2" charset="2"/>
              </a:rPr>
              <a:t> les </a:t>
            </a:r>
            <a:r>
              <a:rPr lang="en-CA" baseline="0" dirty="0" err="1">
                <a:sym typeface="Wingdings" panose="05000000000000000000" pitchFamily="2" charset="2"/>
              </a:rPr>
              <a:t>outils</a:t>
            </a:r>
            <a:r>
              <a:rPr lang="en-CA" baseline="0" dirty="0">
                <a:sym typeface="Wingdings" panose="05000000000000000000" pitchFamily="2" charset="2"/>
              </a:rPr>
              <a:t> de la Bibliothèque</a:t>
            </a:r>
          </a:p>
          <a:p>
            <a:pPr marL="174708" indent="-174708">
              <a:buFontTx/>
              <a:buChar char="-"/>
            </a:pPr>
            <a:r>
              <a:rPr lang="en-CA" baseline="0" dirty="0" err="1">
                <a:sym typeface="Wingdings" panose="05000000000000000000" pitchFamily="2" charset="2"/>
              </a:rPr>
              <a:t>Ressources</a:t>
            </a:r>
            <a:r>
              <a:rPr lang="en-CA" baseline="0" dirty="0">
                <a:sym typeface="Wingdings" panose="05000000000000000000" pitchFamily="2" charset="2"/>
              </a:rPr>
              <a:t> </a:t>
            </a:r>
            <a:r>
              <a:rPr lang="en-CA" baseline="0" dirty="0" err="1">
                <a:sym typeface="Wingdings" panose="05000000000000000000" pitchFamily="2" charset="2"/>
              </a:rPr>
              <a:t>sélectionnées</a:t>
            </a:r>
            <a:endParaRPr lang="en-CA" baseline="0" dirty="0">
              <a:sym typeface="Wingdings" panose="05000000000000000000" pitchFamily="2" charset="2"/>
            </a:endParaRPr>
          </a:p>
          <a:p>
            <a:pPr marL="174708" indent="-174708">
              <a:buFontTx/>
              <a:buChar char="-"/>
            </a:pPr>
            <a:r>
              <a:rPr lang="en-CA" baseline="0" dirty="0">
                <a:sym typeface="Wingdings" panose="05000000000000000000" pitchFamily="2" charset="2"/>
              </a:rPr>
              <a:t>Web invisible</a:t>
            </a:r>
          </a:p>
          <a:p>
            <a:pPr marL="174708" indent="-174708">
              <a:buFontTx/>
              <a:buChar char="-"/>
            </a:pPr>
            <a:r>
              <a:rPr lang="en-CA" baseline="0" dirty="0" err="1">
                <a:sym typeface="Wingdings" panose="05000000000000000000" pitchFamily="2" charset="2"/>
              </a:rPr>
              <a:t>Dans</a:t>
            </a:r>
            <a:r>
              <a:rPr lang="en-CA" baseline="0" dirty="0">
                <a:sym typeface="Wingdings" panose="05000000000000000000" pitchFamily="2" charset="2"/>
              </a:rPr>
              <a:t> la </a:t>
            </a:r>
            <a:r>
              <a:rPr lang="en-CA" baseline="0" dirty="0" err="1">
                <a:sym typeface="Wingdings" panose="05000000000000000000" pitchFamily="2" charset="2"/>
              </a:rPr>
              <a:t>plupart</a:t>
            </a:r>
            <a:r>
              <a:rPr lang="en-CA" baseline="0" dirty="0">
                <a:sym typeface="Wingdings" panose="05000000000000000000" pitchFamily="2" charset="2"/>
              </a:rPr>
              <a:t> des </a:t>
            </a:r>
            <a:r>
              <a:rPr lang="en-CA" baseline="0" dirty="0" err="1">
                <a:sym typeface="Wingdings" panose="05000000000000000000" pitchFamily="2" charset="2"/>
              </a:rPr>
              <a:t>outils</a:t>
            </a:r>
            <a:r>
              <a:rPr lang="en-CA" baseline="0" dirty="0">
                <a:sym typeface="Wingdings" panose="05000000000000000000" pitchFamily="2" charset="2"/>
              </a:rPr>
              <a:t>, les mots-</a:t>
            </a:r>
            <a:r>
              <a:rPr lang="en-CA" baseline="0" dirty="0" err="1">
                <a:sym typeface="Wingdings" panose="05000000000000000000" pitchFamily="2" charset="2"/>
              </a:rPr>
              <a:t>clés</a:t>
            </a:r>
            <a:r>
              <a:rPr lang="en-CA" baseline="0" dirty="0">
                <a:sym typeface="Wingdings" panose="05000000000000000000" pitchFamily="2" charset="2"/>
              </a:rPr>
              <a:t> </a:t>
            </a:r>
            <a:r>
              <a:rPr lang="en-CA" baseline="0" dirty="0" err="1">
                <a:sym typeface="Wingdings" panose="05000000000000000000" pitchFamily="2" charset="2"/>
              </a:rPr>
              <a:t>ont</a:t>
            </a:r>
            <a:r>
              <a:rPr lang="en-CA" baseline="0" dirty="0">
                <a:sym typeface="Wingdings" panose="05000000000000000000" pitchFamily="2" charset="2"/>
              </a:rPr>
              <a:t> </a:t>
            </a:r>
            <a:r>
              <a:rPr lang="en-CA" baseline="0" dirty="0" err="1">
                <a:sym typeface="Wingdings" panose="05000000000000000000" pitchFamily="2" charset="2"/>
              </a:rPr>
              <a:t>été</a:t>
            </a:r>
            <a:r>
              <a:rPr lang="en-CA" baseline="0" dirty="0">
                <a:sym typeface="Wingdings" panose="05000000000000000000" pitchFamily="2" charset="2"/>
              </a:rPr>
              <a:t> </a:t>
            </a:r>
            <a:r>
              <a:rPr lang="en-CA" baseline="0" dirty="0" err="1">
                <a:sym typeface="Wingdings" panose="05000000000000000000" pitchFamily="2" charset="2"/>
              </a:rPr>
              <a:t>choisis</a:t>
            </a:r>
            <a:r>
              <a:rPr lang="en-CA" baseline="0" dirty="0">
                <a:sym typeface="Wingdings" panose="05000000000000000000" pitchFamily="2" charset="2"/>
              </a:rPr>
              <a:t> et </a:t>
            </a:r>
            <a:r>
              <a:rPr lang="en-CA" baseline="0" dirty="0" err="1">
                <a:sym typeface="Wingdings" panose="05000000000000000000" pitchFamily="2" charset="2"/>
              </a:rPr>
              <a:t>sélectionnés</a:t>
            </a:r>
            <a:endParaRPr lang="en-CA" baseline="0" dirty="0">
              <a:sym typeface="Wingdings" panose="05000000000000000000" pitchFamily="2" charset="2"/>
            </a:endParaRPr>
          </a:p>
          <a:p>
            <a:pPr marL="174708" indent="-174708">
              <a:buFontTx/>
              <a:buChar char="-"/>
            </a:pPr>
            <a:endParaRPr lang="en-CA" baseline="0" dirty="0">
              <a:sym typeface="Wingdings" panose="05000000000000000000" pitchFamily="2" charset="2"/>
            </a:endParaRPr>
          </a:p>
          <a:p>
            <a:pPr marL="174708" indent="-174708">
              <a:buFontTx/>
              <a:buChar char="-"/>
            </a:pPr>
            <a:endParaRPr lang="en-CA" baseline="0" dirty="0">
              <a:sym typeface="Wingdings" panose="05000000000000000000" pitchFamily="2" charset="2"/>
            </a:endParaRPr>
          </a:p>
          <a:p>
            <a:pPr marL="0" indent="0">
              <a:buFontTx/>
              <a:buNone/>
            </a:pPr>
            <a:r>
              <a:rPr lang="en-CA" baseline="0" dirty="0">
                <a:sym typeface="Wingdings" panose="05000000000000000000" pitchFamily="2" charset="2"/>
              </a:rPr>
              <a:t>Les </a:t>
            </a:r>
            <a:r>
              <a:rPr lang="en-CA" baseline="0" dirty="0" err="1">
                <a:sym typeface="Wingdings" panose="05000000000000000000" pitchFamily="2" charset="2"/>
              </a:rPr>
              <a:t>outils</a:t>
            </a:r>
            <a:r>
              <a:rPr lang="en-CA" baseline="0" dirty="0">
                <a:sym typeface="Wingdings" panose="05000000000000000000" pitchFamily="2" charset="2"/>
              </a:rPr>
              <a:t> </a:t>
            </a:r>
            <a:r>
              <a:rPr lang="en-CA" baseline="0" dirty="0" err="1">
                <a:sym typeface="Wingdings" panose="05000000000000000000" pitchFamily="2" charset="2"/>
              </a:rPr>
              <a:t>sont</a:t>
            </a:r>
            <a:r>
              <a:rPr lang="en-CA" baseline="0" dirty="0">
                <a:sym typeface="Wingdings" panose="05000000000000000000" pitchFamily="2" charset="2"/>
              </a:rPr>
              <a:t> </a:t>
            </a:r>
            <a:r>
              <a:rPr lang="en-CA" baseline="0" dirty="0" err="1">
                <a:sym typeface="Wingdings" panose="05000000000000000000" pitchFamily="2" charset="2"/>
              </a:rPr>
              <a:t>classés</a:t>
            </a:r>
            <a:r>
              <a:rPr lang="en-CA" baseline="0" dirty="0">
                <a:sym typeface="Wingdings" panose="05000000000000000000" pitchFamily="2" charset="2"/>
              </a:rPr>
              <a:t> par type de document.</a:t>
            </a:r>
          </a:p>
          <a:p>
            <a:pPr marL="0" indent="0">
              <a:buFontTx/>
              <a:buNone/>
            </a:pPr>
            <a:endParaRPr lang="en-CA" baseline="0" dirty="0">
              <a:sym typeface="Wingdings" panose="05000000000000000000" pitchFamily="2" charset="2"/>
            </a:endParaRPr>
          </a:p>
          <a:p>
            <a:pPr marL="0" indent="0">
              <a:buFontTx/>
              <a:buNone/>
            </a:pPr>
            <a:endParaRPr lang="en-CA" baseline="0" dirty="0">
              <a:sym typeface="Wingdings" panose="05000000000000000000" pitchFamily="2" charset="2"/>
            </a:endParaRPr>
          </a:p>
          <a:p>
            <a:pPr marL="0" indent="0">
              <a:buFontTx/>
              <a:buNone/>
            </a:pPr>
            <a:r>
              <a:rPr lang="en-CA" baseline="0" dirty="0">
                <a:sym typeface="Wingdings" panose="05000000000000000000" pitchFamily="2" charset="2"/>
              </a:rPr>
              <a:t>Importance de passer par le site web de la </a:t>
            </a:r>
            <a:r>
              <a:rPr lang="en-CA" baseline="0" dirty="0" err="1">
                <a:sym typeface="Wingdings" panose="05000000000000000000" pitchFamily="2" charset="2"/>
              </a:rPr>
              <a:t>bibliothèque</a:t>
            </a:r>
            <a:r>
              <a:rPr lang="en-CA" baseline="0" dirty="0">
                <a:sym typeface="Wingdings" panose="05000000000000000000" pitchFamily="2" charset="2"/>
              </a:rPr>
              <a:t> et non par Google. </a:t>
            </a:r>
            <a:r>
              <a:rPr lang="en-CA" baseline="0" dirty="0" err="1">
                <a:sym typeface="Wingdings" panose="05000000000000000000" pitchFamily="2" charset="2"/>
              </a:rPr>
              <a:t>Sinon</a:t>
            </a:r>
            <a:r>
              <a:rPr lang="en-CA" baseline="0" dirty="0">
                <a:sym typeface="Wingdings" panose="05000000000000000000" pitchFamily="2" charset="2"/>
              </a:rPr>
              <a:t>, </a:t>
            </a:r>
            <a:r>
              <a:rPr lang="en-CA" baseline="0" dirty="0" err="1">
                <a:sym typeface="Wingdings" panose="05000000000000000000" pitchFamily="2" charset="2"/>
              </a:rPr>
              <a:t>vous</a:t>
            </a:r>
            <a:r>
              <a:rPr lang="en-CA" baseline="0" dirty="0">
                <a:sym typeface="Wingdings" panose="05000000000000000000" pitchFamily="2" charset="2"/>
              </a:rPr>
              <a:t> </a:t>
            </a:r>
            <a:r>
              <a:rPr lang="en-CA" baseline="0" dirty="0" err="1">
                <a:sym typeface="Wingdings" panose="05000000000000000000" pitchFamily="2" charset="2"/>
              </a:rPr>
              <a:t>n’aurez</a:t>
            </a:r>
            <a:r>
              <a:rPr lang="en-CA" baseline="0" dirty="0">
                <a:sym typeface="Wingdings" panose="05000000000000000000" pitchFamily="2" charset="2"/>
              </a:rPr>
              <a:t> pas </a:t>
            </a:r>
            <a:r>
              <a:rPr lang="en-CA" baseline="0" dirty="0" err="1">
                <a:sym typeface="Wingdings" panose="05000000000000000000" pitchFamily="2" charset="2"/>
              </a:rPr>
              <a:t>accès</a:t>
            </a:r>
            <a:r>
              <a:rPr lang="en-CA" baseline="0" dirty="0">
                <a:sym typeface="Wingdings" panose="05000000000000000000" pitchFamily="2" charset="2"/>
              </a:rPr>
              <a:t> aux documents</a:t>
            </a:r>
          </a:p>
          <a:p>
            <a:pPr marL="0" indent="0">
              <a:buFontTx/>
              <a:buNone/>
            </a:pPr>
            <a:endParaRPr lang="en-CA" baseline="0" dirty="0">
              <a:sym typeface="Wingdings" panose="05000000000000000000" pitchFamily="2" charset="2"/>
            </a:endParaRPr>
          </a:p>
          <a:p>
            <a:endParaRPr lang="en-CA" baseline="0" dirty="0">
              <a:sym typeface="Wingdings" panose="05000000000000000000" pitchFamily="2" charset="2"/>
            </a:endParaRPr>
          </a:p>
          <a:p>
            <a:endParaRPr lang="en-CA" baseline="0" dirty="0">
              <a:sym typeface="Wingdings" panose="05000000000000000000" pitchFamily="2" charset="2"/>
            </a:endParaRPr>
          </a:p>
          <a:p>
            <a:pPr marL="174708" indent="-174708">
              <a:buFontTx/>
              <a:buChar char="-"/>
            </a:pPr>
            <a:endParaRPr lang="en-CA" baseline="0" dirty="0">
              <a:sym typeface="Wingdings" panose="05000000000000000000" pitchFamily="2" charset="2"/>
            </a:endParaRPr>
          </a:p>
          <a:p>
            <a:endParaRPr lang="en-CA" baseline="0" dirty="0">
              <a:sym typeface="Wingdings" panose="05000000000000000000" pitchFamily="2" charset="2"/>
            </a:endParaRPr>
          </a:p>
          <a:p>
            <a:endParaRPr lang="en-CA" baseline="0" dirty="0">
              <a:sym typeface="Wingdings" panose="05000000000000000000" pitchFamily="2" charset="2"/>
            </a:endParaRPr>
          </a:p>
          <a:p>
            <a:pPr marL="174708" indent="-174708" defTabSz="931774">
              <a:buFontTx/>
              <a:buChar char="-"/>
              <a:defRPr/>
            </a:pPr>
            <a:endParaRPr lang="en-CA" baseline="0" dirty="0">
              <a:sym typeface="Wingdings" panose="05000000000000000000" pitchFamily="2" charset="2"/>
            </a:endParaRPr>
          </a:p>
          <a:p>
            <a:pPr defTabSz="931774">
              <a:defRPr/>
            </a:pPr>
            <a:endParaRPr lang="en-CA" baseline="0" dirty="0">
              <a:sym typeface="Wingdings" panose="05000000000000000000" pitchFamily="2" charset="2"/>
            </a:endParaRPr>
          </a:p>
          <a:p>
            <a:pPr defTabSz="931774">
              <a:defRPr/>
            </a:pPr>
            <a:endParaRPr lang="en-CA" baseline="0" dirty="0">
              <a:sym typeface="Wingdings" panose="05000000000000000000" pitchFamily="2" charset="2"/>
            </a:endParaRPr>
          </a:p>
          <a:p>
            <a:r>
              <a:rPr lang="en-CA" sz="4100" dirty="0">
                <a:sym typeface="Wingdings" panose="05000000000000000000" pitchFamily="2" charset="2"/>
              </a:rPr>
              <a:t>	</a:t>
            </a:r>
            <a:endParaRPr lang="fr-CA" sz="4100"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4</a:t>
            </a:fld>
            <a:endParaRPr lang="fr-CA"/>
          </a:p>
        </p:txBody>
      </p:sp>
    </p:spTree>
    <p:extLst>
      <p:ext uri="{BB962C8B-B14F-4D97-AF65-F5344CB8AC3E}">
        <p14:creationId xmlns:p14="http://schemas.microsoft.com/office/powerpoint/2010/main" val="2865592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a:t>1</a:t>
            </a:r>
            <a:r>
              <a:rPr lang="fr-CA" baseline="30000" dirty="0"/>
              <a:t>ère</a:t>
            </a:r>
            <a:r>
              <a:rPr lang="fr-CA" baseline="0" dirty="0"/>
              <a:t> étape : Encyclopédie pour trouver des mots-clés, pour peaufiner et préciser son sujet de recherche. Consulter la bibliographie. </a:t>
            </a:r>
          </a:p>
          <a:p>
            <a:endParaRPr lang="fr-CA" baseline="0" dirty="0"/>
          </a:p>
          <a:p>
            <a:r>
              <a:rPr lang="fr-CA" baseline="0" dirty="0"/>
              <a:t>2</a:t>
            </a:r>
            <a:r>
              <a:rPr lang="fr-CA" baseline="30000" dirty="0"/>
              <a:t>e</a:t>
            </a:r>
            <a:r>
              <a:rPr lang="fr-CA" baseline="0" dirty="0"/>
              <a:t> étape : Livre sur le sujet. Parfois, il faut y aller plus large. Le sujet peut être traiter dans un chapitre du livre. Consulter la table des matières. Élargissez encore votre banque de mots-clés. Encore une fois, la bibliographie est excellente pour donner des pistes d’articles scientifiques, d’auteurs. </a:t>
            </a:r>
          </a:p>
          <a:p>
            <a:endParaRPr lang="fr-CA" baseline="0" dirty="0"/>
          </a:p>
          <a:p>
            <a:r>
              <a:rPr lang="fr-CA" baseline="0" dirty="0"/>
              <a:t>3</a:t>
            </a:r>
            <a:r>
              <a:rPr lang="fr-CA" baseline="30000" dirty="0"/>
              <a:t>e</a:t>
            </a:r>
            <a:r>
              <a:rPr lang="fr-CA" baseline="0" dirty="0"/>
              <a:t> étape : Dans les bases de données, trouver des articles de revue cités dans les bibliographies consultées dans les bases de données. Dans la notice de l’article, vous trouverez d’autres mots-clés et des liens vers des articles sur le même sujet.</a:t>
            </a:r>
          </a:p>
          <a:p>
            <a:endParaRPr lang="fr-CA"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5</a:t>
            </a:fld>
            <a:endParaRPr lang="fr-CA"/>
          </a:p>
        </p:txBody>
      </p:sp>
    </p:spTree>
    <p:extLst>
      <p:ext uri="{BB962C8B-B14F-4D97-AF65-F5344CB8AC3E}">
        <p14:creationId xmlns:p14="http://schemas.microsoft.com/office/powerpoint/2010/main" val="4162189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0000" lnSpcReduction="20000"/>
          </a:bodyPr>
          <a:lstStyle/>
          <a:p>
            <a:r>
              <a:rPr lang="en-CA" baseline="0" dirty="0" err="1">
                <a:sym typeface="Wingdings" panose="05000000000000000000" pitchFamily="2" charset="2"/>
              </a:rPr>
              <a:t>Une</a:t>
            </a:r>
            <a:r>
              <a:rPr lang="en-CA" baseline="0" dirty="0">
                <a:sym typeface="Wingdings" panose="05000000000000000000" pitchFamily="2" charset="2"/>
              </a:rPr>
              <a:t> </a:t>
            </a:r>
            <a:r>
              <a:rPr lang="en-CA" baseline="0" dirty="0" err="1">
                <a:sym typeface="Wingdings" panose="05000000000000000000" pitchFamily="2" charset="2"/>
              </a:rPr>
              <a:t>démonstration</a:t>
            </a:r>
            <a:r>
              <a:rPr lang="en-CA" baseline="0" dirty="0">
                <a:sym typeface="Wingdings" panose="05000000000000000000" pitchFamily="2" charset="2"/>
              </a:rPr>
              <a:t> </a:t>
            </a:r>
            <a:r>
              <a:rPr lang="en-CA" baseline="0" dirty="0" err="1">
                <a:sym typeface="Wingdings" panose="05000000000000000000" pitchFamily="2" charset="2"/>
              </a:rPr>
              <a:t>peut</a:t>
            </a:r>
            <a:r>
              <a:rPr lang="en-CA" baseline="0" dirty="0">
                <a:sym typeface="Wingdings" panose="05000000000000000000" pitchFamily="2" charset="2"/>
              </a:rPr>
              <a:t> </a:t>
            </a:r>
            <a:r>
              <a:rPr lang="en-CA" baseline="0" dirty="0" err="1">
                <a:sym typeface="Wingdings" panose="05000000000000000000" pitchFamily="2" charset="2"/>
              </a:rPr>
              <a:t>être</a:t>
            </a:r>
            <a:r>
              <a:rPr lang="en-CA" baseline="0" dirty="0">
                <a:sym typeface="Wingdings" panose="05000000000000000000" pitchFamily="2" charset="2"/>
              </a:rPr>
              <a:t> </a:t>
            </a:r>
            <a:r>
              <a:rPr lang="en-CA" baseline="0" dirty="0" err="1">
                <a:sym typeface="Wingdings" panose="05000000000000000000" pitchFamily="2" charset="2"/>
              </a:rPr>
              <a:t>faite</a:t>
            </a:r>
            <a:r>
              <a:rPr lang="en-CA" baseline="0" dirty="0">
                <a:sym typeface="Wingdings" panose="05000000000000000000" pitchFamily="2" charset="2"/>
              </a:rPr>
              <a:t> avec les </a:t>
            </a:r>
            <a:r>
              <a:rPr lang="en-CA" baseline="0" dirty="0" err="1">
                <a:sym typeface="Wingdings" panose="05000000000000000000" pitchFamily="2" charset="2"/>
              </a:rPr>
              <a:t>informations</a:t>
            </a:r>
            <a:r>
              <a:rPr lang="en-CA" baseline="0" dirty="0">
                <a:sym typeface="Wingdings" panose="05000000000000000000" pitchFamily="2" charset="2"/>
              </a:rPr>
              <a:t> ci-</a:t>
            </a:r>
            <a:r>
              <a:rPr lang="en-CA" baseline="0" dirty="0" err="1">
                <a:sym typeface="Wingdings" panose="05000000000000000000" pitchFamily="2" charset="2"/>
              </a:rPr>
              <a:t>dessous</a:t>
            </a:r>
            <a:r>
              <a:rPr lang="en-CA" baseline="0" dirty="0">
                <a:sym typeface="Wingdings" panose="05000000000000000000" pitchFamily="2" charset="2"/>
              </a:rPr>
              <a:t>. </a:t>
            </a:r>
            <a:r>
              <a:rPr lang="en-CA" baseline="0" dirty="0" err="1">
                <a:sym typeface="Wingdings" panose="05000000000000000000" pitchFamily="2" charset="2"/>
              </a:rPr>
              <a:t>Sinon</a:t>
            </a:r>
            <a:r>
              <a:rPr lang="en-CA" baseline="0" dirty="0">
                <a:sym typeface="Wingdings" panose="05000000000000000000" pitchFamily="2" charset="2"/>
              </a:rPr>
              <a:t>, </a:t>
            </a:r>
            <a:r>
              <a:rPr lang="en-CA" baseline="0" dirty="0" err="1">
                <a:sym typeface="Wingdings" panose="05000000000000000000" pitchFamily="2" charset="2"/>
              </a:rPr>
              <a:t>simplement</a:t>
            </a:r>
            <a:r>
              <a:rPr lang="en-CA" baseline="0" dirty="0">
                <a:sym typeface="Wingdings" panose="05000000000000000000" pitchFamily="2" charset="2"/>
              </a:rPr>
              <a:t> </a:t>
            </a:r>
            <a:r>
              <a:rPr lang="en-CA" baseline="0" dirty="0" err="1">
                <a:sym typeface="Wingdings" panose="05000000000000000000" pitchFamily="2" charset="2"/>
              </a:rPr>
              <a:t>expliquer</a:t>
            </a:r>
            <a:r>
              <a:rPr lang="en-CA" baseline="0" dirty="0">
                <a:sym typeface="Wingdings" panose="05000000000000000000" pitchFamily="2" charset="2"/>
              </a:rPr>
              <a:t> la difference entre les bases de </a:t>
            </a:r>
            <a:r>
              <a:rPr lang="en-CA" baseline="0" dirty="0" err="1">
                <a:sym typeface="Wingdings" panose="05000000000000000000" pitchFamily="2" charset="2"/>
              </a:rPr>
              <a:t>données</a:t>
            </a:r>
            <a:r>
              <a:rPr lang="en-CA" baseline="0" dirty="0">
                <a:sym typeface="Wingdings" panose="05000000000000000000" pitchFamily="2" charset="2"/>
              </a:rPr>
              <a:t> et Google. </a:t>
            </a:r>
          </a:p>
          <a:p>
            <a:endParaRPr lang="en-CA" baseline="0" dirty="0">
              <a:sym typeface="Wingdings" panose="05000000000000000000" pitchFamily="2" charset="2"/>
            </a:endParaRPr>
          </a:p>
          <a:p>
            <a:endParaRPr lang="en-CA" baseline="0" dirty="0">
              <a:sym typeface="Wingdings" panose="05000000000000000000" pitchFamily="2" charset="2"/>
            </a:endParaRPr>
          </a:p>
          <a:p>
            <a:r>
              <a:rPr lang="en-CA" baseline="0" dirty="0">
                <a:sym typeface="Wingdings" panose="05000000000000000000" pitchFamily="2" charset="2"/>
              </a:rPr>
              <a:t>1er </a:t>
            </a:r>
            <a:r>
              <a:rPr lang="en-CA" baseline="0" dirty="0" err="1">
                <a:sym typeface="Wingdings" panose="05000000000000000000" pitchFamily="2" charset="2"/>
              </a:rPr>
              <a:t>écran</a:t>
            </a:r>
            <a:endParaRPr lang="en-CA" baseline="0" dirty="0">
              <a:sym typeface="Wingdings" panose="05000000000000000000" pitchFamily="2" charset="2"/>
            </a:endParaRPr>
          </a:p>
          <a:p>
            <a:endParaRPr lang="en-CA" baseline="0" dirty="0">
              <a:sym typeface="Wingdings" panose="05000000000000000000" pitchFamily="2" charset="2"/>
            </a:endParaRPr>
          </a:p>
          <a:p>
            <a:r>
              <a:rPr lang="fr-CA" dirty="0"/>
              <a:t>DEMO</a:t>
            </a:r>
            <a:r>
              <a:rPr lang="fr-CA" baseline="0" dirty="0"/>
              <a:t> dans Google</a:t>
            </a:r>
          </a:p>
          <a:p>
            <a:endParaRPr lang="fr-CA" dirty="0"/>
          </a:p>
          <a:p>
            <a:r>
              <a:rPr lang="fr-CA" dirty="0"/>
              <a:t>1.1- Recherche: </a:t>
            </a:r>
            <a:endParaRPr lang="fr-CA" baseline="0" dirty="0"/>
          </a:p>
          <a:p>
            <a:pPr defTabSz="931774">
              <a:defRPr/>
            </a:pPr>
            <a:r>
              <a:rPr lang="en-CA" baseline="0" dirty="0" err="1">
                <a:sym typeface="Wingdings" panose="05000000000000000000" pitchFamily="2" charset="2"/>
              </a:rPr>
              <a:t>Itinérance</a:t>
            </a:r>
            <a:endParaRPr lang="en-CA" baseline="0" dirty="0">
              <a:sym typeface="Wingdings" panose="05000000000000000000" pitchFamily="2" charset="2"/>
            </a:endParaRPr>
          </a:p>
          <a:p>
            <a:endParaRPr lang="fr-CA" baseline="0" dirty="0"/>
          </a:p>
          <a:p>
            <a:r>
              <a:rPr lang="fr-CA" baseline="0" dirty="0"/>
              <a:t>Comment repérer une source intéressante?</a:t>
            </a:r>
          </a:p>
          <a:p>
            <a:r>
              <a:rPr lang="fr-CA" baseline="0" dirty="0"/>
              <a:t>Par le titre, ensuite on doit consulter le site et l’évaluer</a:t>
            </a:r>
          </a:p>
          <a:p>
            <a:endParaRPr lang="fr-CA" baseline="0" dirty="0"/>
          </a:p>
          <a:p>
            <a:r>
              <a:rPr lang="fr-CA" baseline="0" dirty="0"/>
              <a:t>1.3- Recherche avancée: mot dans le titre de l’article</a:t>
            </a:r>
          </a:p>
          <a:p>
            <a:endParaRPr lang="fr-CA" baseline="0" dirty="0"/>
          </a:p>
          <a:p>
            <a:r>
              <a:rPr lang="fr-CA" baseline="0" dirty="0"/>
              <a:t>1.4- Désavantages:</a:t>
            </a:r>
          </a:p>
          <a:p>
            <a:r>
              <a:rPr lang="fr-CA" baseline="0" dirty="0"/>
              <a:t>Certaines sources ne sont pas tous disponibles</a:t>
            </a:r>
          </a:p>
          <a:p>
            <a:r>
              <a:rPr lang="fr-CA" baseline="0" dirty="0"/>
              <a:t>Résultats moins précis après la première page de résultats.  (robot fait la recherche) </a:t>
            </a:r>
            <a:endParaRPr lang="fr-CA" dirty="0"/>
          </a:p>
          <a:p>
            <a:r>
              <a:rPr lang="en-CA" baseline="0" dirty="0">
                <a:sym typeface="Wingdings" panose="05000000000000000000" pitchFamily="2" charset="2"/>
              </a:rPr>
              <a:t>Pas de </a:t>
            </a:r>
            <a:r>
              <a:rPr lang="en-CA" baseline="0" dirty="0" err="1">
                <a:sym typeface="Wingdings" panose="05000000000000000000" pitchFamily="2" charset="2"/>
              </a:rPr>
              <a:t>sujets</a:t>
            </a:r>
            <a:r>
              <a:rPr lang="en-CA" baseline="0" dirty="0">
                <a:sym typeface="Wingdings" panose="05000000000000000000" pitchFamily="2" charset="2"/>
              </a:rPr>
              <a:t> </a:t>
            </a:r>
            <a:r>
              <a:rPr lang="en-CA" baseline="0" dirty="0" err="1">
                <a:sym typeface="Wingdings" panose="05000000000000000000" pitchFamily="2" charset="2"/>
              </a:rPr>
              <a:t>d’associés</a:t>
            </a:r>
            <a:r>
              <a:rPr lang="en-CA" baseline="0" dirty="0">
                <a:sym typeface="Wingdings" panose="05000000000000000000" pitchFamily="2" charset="2"/>
              </a:rPr>
              <a:t> </a:t>
            </a:r>
            <a:r>
              <a:rPr lang="en-CA" baseline="0" dirty="0" err="1">
                <a:sym typeface="Wingdings" panose="05000000000000000000" pitchFamily="2" charset="2"/>
              </a:rPr>
              <a:t>comme</a:t>
            </a:r>
            <a:r>
              <a:rPr lang="en-CA" baseline="0" dirty="0">
                <a:sym typeface="Wingdings" panose="05000000000000000000" pitchFamily="2" charset="2"/>
              </a:rPr>
              <a:t> </a:t>
            </a:r>
            <a:r>
              <a:rPr lang="en-CA" baseline="0" dirty="0" err="1">
                <a:sym typeface="Wingdings" panose="05000000000000000000" pitchFamily="2" charset="2"/>
              </a:rPr>
              <a:t>dans</a:t>
            </a:r>
            <a:r>
              <a:rPr lang="en-CA" baseline="0" dirty="0">
                <a:sym typeface="Wingdings" panose="05000000000000000000" pitchFamily="2" charset="2"/>
              </a:rPr>
              <a:t> </a:t>
            </a:r>
            <a:r>
              <a:rPr lang="en-CA" baseline="0" dirty="0" err="1">
                <a:sym typeface="Wingdings" panose="05000000000000000000" pitchFamily="2" charset="2"/>
              </a:rPr>
              <a:t>une</a:t>
            </a:r>
            <a:r>
              <a:rPr lang="en-CA" baseline="0" dirty="0">
                <a:sym typeface="Wingdings" panose="05000000000000000000" pitchFamily="2" charset="2"/>
              </a:rPr>
              <a:t> base de </a:t>
            </a:r>
            <a:r>
              <a:rPr lang="en-CA" baseline="0" dirty="0" err="1">
                <a:sym typeface="Wingdings" panose="05000000000000000000" pitchFamily="2" charset="2"/>
              </a:rPr>
              <a:t>données</a:t>
            </a:r>
            <a:r>
              <a:rPr lang="en-CA" baseline="0" dirty="0">
                <a:sym typeface="Wingdings" panose="05000000000000000000" pitchFamily="2" charset="2"/>
              </a:rPr>
              <a:t>. </a:t>
            </a:r>
          </a:p>
          <a:p>
            <a:endParaRPr lang="en-CA" baseline="0" dirty="0">
              <a:sym typeface="Wingdings" panose="05000000000000000000" pitchFamily="2" charset="2"/>
            </a:endParaRPr>
          </a:p>
          <a:p>
            <a:r>
              <a:rPr lang="en-CA" baseline="0" dirty="0">
                <a:sym typeface="Wingdings" panose="05000000000000000000" pitchFamily="2" charset="2"/>
              </a:rPr>
              <a:t>2e </a:t>
            </a:r>
            <a:r>
              <a:rPr lang="en-CA" baseline="0" dirty="0" err="1">
                <a:sym typeface="Wingdings" panose="05000000000000000000" pitchFamily="2" charset="2"/>
              </a:rPr>
              <a:t>écran</a:t>
            </a:r>
            <a:endParaRPr lang="en-CA" baseline="0" dirty="0">
              <a:sym typeface="Wingdings" panose="05000000000000000000" pitchFamily="2" charset="2"/>
            </a:endParaRPr>
          </a:p>
          <a:p>
            <a:r>
              <a:rPr lang="en-CA" baseline="0" dirty="0">
                <a:sym typeface="Wingdings" panose="05000000000000000000" pitchFamily="2" charset="2"/>
              </a:rPr>
              <a:t>DEMO </a:t>
            </a:r>
            <a:r>
              <a:rPr lang="en-CA" baseline="0" dirty="0" err="1">
                <a:sym typeface="Wingdings" panose="05000000000000000000" pitchFamily="2" charset="2"/>
              </a:rPr>
              <a:t>dans</a:t>
            </a:r>
            <a:r>
              <a:rPr lang="en-CA" baseline="0" dirty="0">
                <a:sym typeface="Wingdings" panose="05000000000000000000" pitchFamily="2" charset="2"/>
              </a:rPr>
              <a:t> </a:t>
            </a:r>
            <a:r>
              <a:rPr lang="en-CA" baseline="0" dirty="0" err="1">
                <a:sym typeface="Wingdings" panose="05000000000000000000" pitchFamily="2" charset="2"/>
              </a:rPr>
              <a:t>Érudit</a:t>
            </a:r>
            <a:endParaRPr lang="en-CA" baseline="0" dirty="0">
              <a:sym typeface="Wingdings" panose="05000000000000000000" pitchFamily="2" charset="2"/>
            </a:endParaRPr>
          </a:p>
          <a:p>
            <a:endParaRPr lang="en-CA" baseline="0" dirty="0">
              <a:sym typeface="Wingdings" panose="05000000000000000000" pitchFamily="2" charset="2"/>
            </a:endParaRPr>
          </a:p>
          <a:p>
            <a:r>
              <a:rPr lang="en-CA" baseline="0" dirty="0">
                <a:sym typeface="Wingdings" panose="05000000000000000000" pitchFamily="2" charset="2"/>
              </a:rPr>
              <a:t>2.1 </a:t>
            </a:r>
            <a:r>
              <a:rPr lang="en-CA" baseline="0" dirty="0" err="1">
                <a:sym typeface="Wingdings" panose="05000000000000000000" pitchFamily="2" charset="2"/>
              </a:rPr>
              <a:t>Recherche</a:t>
            </a:r>
            <a:r>
              <a:rPr lang="en-CA" baseline="0" dirty="0">
                <a:sym typeface="Wingdings" panose="05000000000000000000" pitchFamily="2" charset="2"/>
              </a:rPr>
              <a:t>: </a:t>
            </a:r>
          </a:p>
          <a:p>
            <a:pPr defTabSz="931774">
              <a:defRPr/>
            </a:pPr>
            <a:r>
              <a:rPr lang="en-CA" baseline="0" dirty="0" err="1">
                <a:sym typeface="Wingdings" panose="05000000000000000000" pitchFamily="2" charset="2"/>
              </a:rPr>
              <a:t>itinérance</a:t>
            </a:r>
            <a:endParaRPr lang="en-CA" baseline="0" dirty="0">
              <a:sym typeface="Wingdings" panose="05000000000000000000" pitchFamily="2" charset="2"/>
            </a:endParaRPr>
          </a:p>
          <a:p>
            <a:br>
              <a:rPr lang="fr-CA" dirty="0"/>
            </a:br>
            <a:r>
              <a:rPr lang="fr-CA" dirty="0"/>
              <a:t>2.2 Interface de résultats</a:t>
            </a:r>
            <a:endParaRPr lang="en-CA" baseline="0" dirty="0">
              <a:sym typeface="Wingdings" panose="05000000000000000000" pitchFamily="2" charset="2"/>
            </a:endParaRPr>
          </a:p>
          <a:p>
            <a:r>
              <a:rPr lang="en-CA" baseline="0" dirty="0" err="1">
                <a:sym typeface="Wingdings" panose="05000000000000000000" pitchFamily="2" charset="2"/>
              </a:rPr>
              <a:t>Montrer</a:t>
            </a:r>
            <a:r>
              <a:rPr lang="en-CA" baseline="0" dirty="0">
                <a:sym typeface="Wingdings" panose="05000000000000000000" pitchFamily="2" charset="2"/>
              </a:rPr>
              <a:t> les </a:t>
            </a:r>
            <a:r>
              <a:rPr lang="en-CA" baseline="0" dirty="0" err="1">
                <a:sym typeface="Wingdings" panose="05000000000000000000" pitchFamily="2" charset="2"/>
              </a:rPr>
              <a:t>filtres</a:t>
            </a:r>
            <a:endParaRPr lang="en-CA" baseline="0" dirty="0">
              <a:sym typeface="Wingdings" panose="05000000000000000000" pitchFamily="2" charset="2"/>
            </a:endParaRPr>
          </a:p>
          <a:p>
            <a:endParaRPr lang="en-CA" baseline="0" dirty="0">
              <a:sym typeface="Wingdings" panose="05000000000000000000" pitchFamily="2" charset="2"/>
            </a:endParaRPr>
          </a:p>
          <a:p>
            <a:r>
              <a:rPr lang="en-CA" baseline="0" dirty="0">
                <a:sym typeface="Wingdings" panose="05000000000000000000" pitchFamily="2" charset="2"/>
              </a:rPr>
              <a:t>2.3 </a:t>
            </a:r>
            <a:r>
              <a:rPr lang="en-CA" baseline="0" dirty="0" err="1">
                <a:sym typeface="Wingdings" panose="05000000000000000000" pitchFamily="2" charset="2"/>
              </a:rPr>
              <a:t>Dans</a:t>
            </a:r>
            <a:r>
              <a:rPr lang="en-CA" baseline="0" dirty="0">
                <a:sym typeface="Wingdings" panose="05000000000000000000" pitchFamily="2" charset="2"/>
              </a:rPr>
              <a:t> la notice:</a:t>
            </a:r>
          </a:p>
          <a:p>
            <a:r>
              <a:rPr lang="en-CA" baseline="0" dirty="0">
                <a:sym typeface="Wingdings" panose="05000000000000000000" pitchFamily="2" charset="2"/>
              </a:rPr>
              <a:t>Résumé</a:t>
            </a:r>
          </a:p>
          <a:p>
            <a:r>
              <a:rPr lang="en-CA" baseline="0" dirty="0">
                <a:sym typeface="Wingdings" panose="05000000000000000000" pitchFamily="2" charset="2"/>
              </a:rPr>
              <a:t>Mots </a:t>
            </a:r>
            <a:r>
              <a:rPr lang="en-CA" baseline="0" dirty="0" err="1">
                <a:sym typeface="Wingdings" panose="05000000000000000000" pitchFamily="2" charset="2"/>
              </a:rPr>
              <a:t>clés</a:t>
            </a:r>
            <a:r>
              <a:rPr lang="en-CA" baseline="0" dirty="0">
                <a:sym typeface="Wingdings" panose="05000000000000000000" pitchFamily="2" charset="2"/>
              </a:rPr>
              <a:t> (</a:t>
            </a:r>
            <a:r>
              <a:rPr lang="en-CA" baseline="0" dirty="0" err="1">
                <a:sym typeface="Wingdings" panose="05000000000000000000" pitchFamily="2" charset="2"/>
              </a:rPr>
              <a:t>permet</a:t>
            </a:r>
            <a:r>
              <a:rPr lang="en-CA" baseline="0" dirty="0">
                <a:sym typeface="Wingdings" panose="05000000000000000000" pitchFamily="2" charset="2"/>
              </a:rPr>
              <a:t> un </a:t>
            </a:r>
            <a:r>
              <a:rPr lang="en-CA" baseline="0" dirty="0" err="1">
                <a:sym typeface="Wingdings" panose="05000000000000000000" pitchFamily="2" charset="2"/>
              </a:rPr>
              <a:t>repérage</a:t>
            </a:r>
            <a:r>
              <a:rPr lang="en-CA" baseline="0" dirty="0">
                <a:sym typeface="Wingdings" panose="05000000000000000000" pitchFamily="2" charset="2"/>
              </a:rPr>
              <a:t> précis) </a:t>
            </a:r>
          </a:p>
          <a:p>
            <a:r>
              <a:rPr lang="en-CA" baseline="0" dirty="0">
                <a:sym typeface="Wingdings" panose="05000000000000000000" pitchFamily="2" charset="2"/>
              </a:rPr>
              <a:t>PDF</a:t>
            </a:r>
          </a:p>
          <a:p>
            <a:r>
              <a:rPr lang="en-CA" baseline="0" dirty="0">
                <a:sym typeface="Wingdings" panose="05000000000000000000" pitchFamily="2" charset="2"/>
              </a:rPr>
              <a:t>IMPORTANT = </a:t>
            </a:r>
            <a:r>
              <a:rPr lang="en-CA" baseline="0" dirty="0" err="1">
                <a:sym typeface="Wingdings" panose="05000000000000000000" pitchFamily="2" charset="2"/>
              </a:rPr>
              <a:t>montrer</a:t>
            </a:r>
            <a:r>
              <a:rPr lang="en-CA" baseline="0" dirty="0">
                <a:sym typeface="Wingdings" panose="05000000000000000000" pitchFamily="2" charset="2"/>
              </a:rPr>
              <a:t> </a:t>
            </a:r>
            <a:r>
              <a:rPr lang="en-CA" baseline="0" dirty="0" err="1">
                <a:sym typeface="Wingdings" panose="05000000000000000000" pitchFamily="2" charset="2"/>
              </a:rPr>
              <a:t>ou</a:t>
            </a:r>
            <a:r>
              <a:rPr lang="en-CA" baseline="0" dirty="0">
                <a:sym typeface="Wingdings" panose="05000000000000000000" pitchFamily="2" charset="2"/>
              </a:rPr>
              <a:t> </a:t>
            </a:r>
            <a:r>
              <a:rPr lang="en-CA" baseline="0" dirty="0" err="1">
                <a:sym typeface="Wingdings" panose="05000000000000000000" pitchFamily="2" charset="2"/>
              </a:rPr>
              <a:t>obtenir</a:t>
            </a:r>
            <a:r>
              <a:rPr lang="en-CA" baseline="0" dirty="0">
                <a:sym typeface="Wingdings" panose="05000000000000000000" pitchFamily="2" charset="2"/>
              </a:rPr>
              <a:t> le </a:t>
            </a:r>
            <a:r>
              <a:rPr lang="en-CA" baseline="0" dirty="0" err="1">
                <a:sym typeface="Wingdings" panose="05000000000000000000" pitchFamily="2" charset="2"/>
              </a:rPr>
              <a:t>permalien</a:t>
            </a:r>
            <a:r>
              <a:rPr lang="en-CA" baseline="0" dirty="0">
                <a:sym typeface="Wingdings" panose="05000000000000000000" pitchFamily="2" charset="2"/>
              </a:rPr>
              <a:t>, </a:t>
            </a:r>
            <a:r>
              <a:rPr lang="en-CA" baseline="0" dirty="0" err="1">
                <a:sym typeface="Wingdings" panose="05000000000000000000" pitchFamily="2" charset="2"/>
              </a:rPr>
              <a:t>soit</a:t>
            </a:r>
            <a:r>
              <a:rPr lang="en-CA" baseline="0" dirty="0">
                <a:sym typeface="Wingdings" panose="05000000000000000000" pitchFamily="2" charset="2"/>
              </a:rPr>
              <a:t> </a:t>
            </a:r>
            <a:r>
              <a:rPr lang="en-CA" baseline="0" dirty="0" err="1">
                <a:sym typeface="Wingdings" panose="05000000000000000000" pitchFamily="2" charset="2"/>
              </a:rPr>
              <a:t>en</a:t>
            </a:r>
            <a:r>
              <a:rPr lang="en-CA" baseline="0" dirty="0">
                <a:sym typeface="Wingdings" panose="05000000000000000000" pitchFamily="2" charset="2"/>
              </a:rPr>
              <a:t> </a:t>
            </a:r>
            <a:r>
              <a:rPr lang="en-CA" baseline="0" dirty="0" err="1">
                <a:sym typeface="Wingdings" panose="05000000000000000000" pitchFamily="2" charset="2"/>
              </a:rPr>
              <a:t>cliquant</a:t>
            </a:r>
            <a:r>
              <a:rPr lang="en-CA" baseline="0" dirty="0">
                <a:sym typeface="Wingdings" panose="05000000000000000000" pitchFamily="2" charset="2"/>
              </a:rPr>
              <a:t> sur </a:t>
            </a:r>
            <a:r>
              <a:rPr lang="en-CA" baseline="0" dirty="0" err="1">
                <a:sym typeface="Wingdings" panose="05000000000000000000" pitchFamily="2" charset="2"/>
              </a:rPr>
              <a:t>Partager</a:t>
            </a:r>
            <a:r>
              <a:rPr lang="en-CA" baseline="0" dirty="0">
                <a:sym typeface="Wingdings" panose="05000000000000000000" pitchFamily="2" charset="2"/>
              </a:rPr>
              <a:t> (</a:t>
            </a:r>
            <a:r>
              <a:rPr lang="en-CA" baseline="0" dirty="0" err="1">
                <a:sym typeface="Wingdings" panose="05000000000000000000" pitchFamily="2" charset="2"/>
              </a:rPr>
              <a:t>flèche</a:t>
            </a:r>
            <a:r>
              <a:rPr lang="en-CA" baseline="0" dirty="0">
                <a:sym typeface="Wingdings" panose="05000000000000000000" pitchFamily="2" charset="2"/>
              </a:rPr>
              <a:t> </a:t>
            </a:r>
            <a:r>
              <a:rPr lang="en-CA" baseline="0" dirty="0" err="1">
                <a:sym typeface="Wingdings" panose="05000000000000000000" pitchFamily="2" charset="2"/>
              </a:rPr>
              <a:t>dans</a:t>
            </a:r>
            <a:r>
              <a:rPr lang="en-CA" baseline="0" dirty="0">
                <a:sym typeface="Wingdings" panose="05000000000000000000" pitchFamily="2" charset="2"/>
              </a:rPr>
              <a:t> un des </a:t>
            </a:r>
            <a:r>
              <a:rPr lang="en-CA" baseline="0" dirty="0" err="1">
                <a:sym typeface="Wingdings" panose="05000000000000000000" pitchFamily="2" charset="2"/>
              </a:rPr>
              <a:t>carrés</a:t>
            </a:r>
            <a:r>
              <a:rPr lang="en-CA" baseline="0" dirty="0">
                <a:sym typeface="Wingdings" panose="05000000000000000000" pitchFamily="2" charset="2"/>
              </a:rPr>
              <a:t> oranges)</a:t>
            </a:r>
          </a:p>
          <a:p>
            <a:r>
              <a:rPr lang="en-CA" baseline="0" dirty="0">
                <a:sym typeface="Wingdings" panose="05000000000000000000" pitchFamily="2" charset="2"/>
              </a:rPr>
              <a:t> </a:t>
            </a:r>
          </a:p>
          <a:p>
            <a:r>
              <a:rPr lang="en-CA" baseline="0" dirty="0" err="1">
                <a:sym typeface="Wingdings" panose="05000000000000000000" pitchFamily="2" charset="2"/>
              </a:rPr>
              <a:t>Outils</a:t>
            </a:r>
            <a:r>
              <a:rPr lang="en-CA" baseline="0" dirty="0">
                <a:sym typeface="Wingdings" panose="05000000000000000000" pitchFamily="2" charset="2"/>
              </a:rPr>
              <a:t> </a:t>
            </a:r>
            <a:r>
              <a:rPr lang="en-CA" baseline="0" dirty="0" err="1">
                <a:sym typeface="Wingdings" panose="05000000000000000000" pitchFamily="2" charset="2"/>
              </a:rPr>
              <a:t>Biblio</a:t>
            </a:r>
            <a:r>
              <a:rPr lang="en-CA" baseline="0" dirty="0">
                <a:sym typeface="Wingdings" panose="05000000000000000000" pitchFamily="2" charset="2"/>
              </a:rPr>
              <a:t>: </a:t>
            </a:r>
            <a:r>
              <a:rPr lang="en-CA" baseline="0" dirty="0" err="1">
                <a:sym typeface="Wingdings" panose="05000000000000000000" pitchFamily="2" charset="2"/>
              </a:rPr>
              <a:t>accès</a:t>
            </a:r>
            <a:r>
              <a:rPr lang="en-CA" baseline="0" dirty="0">
                <a:sym typeface="Wingdings" panose="05000000000000000000" pitchFamily="2" charset="2"/>
              </a:rPr>
              <a:t> de la </a:t>
            </a:r>
            <a:r>
              <a:rPr lang="en-CA" baseline="0" dirty="0" err="1">
                <a:sym typeface="Wingdings" panose="05000000000000000000" pitchFamily="2" charset="2"/>
              </a:rPr>
              <a:t>maison</a:t>
            </a:r>
            <a:r>
              <a:rPr lang="en-CA" baseline="0" dirty="0">
                <a:sym typeface="Wingdings" panose="05000000000000000000" pitchFamily="2" charset="2"/>
              </a:rPr>
              <a:t>. </a:t>
            </a:r>
          </a:p>
          <a:p>
            <a:endParaRPr lang="fr-CA" dirty="0"/>
          </a:p>
          <a:p>
            <a:endParaRPr lang="fr-CA" dirty="0"/>
          </a:p>
          <a:p>
            <a:r>
              <a:rPr lang="fr-CA" dirty="0"/>
              <a:t>Montrer</a:t>
            </a:r>
            <a:r>
              <a:rPr lang="fr-CA" baseline="0" dirty="0"/>
              <a:t> quoi prendre en note pour être capable de repérer le document à nouveau: titre, auteur, date, url</a:t>
            </a:r>
            <a:endParaRPr lang="fr-CA" dirty="0"/>
          </a:p>
          <a:p>
            <a:endParaRPr lang="fr-CA"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6</a:t>
            </a:fld>
            <a:endParaRPr lang="fr-CA"/>
          </a:p>
        </p:txBody>
      </p:sp>
    </p:spTree>
    <p:extLst>
      <p:ext uri="{BB962C8B-B14F-4D97-AF65-F5344CB8AC3E}">
        <p14:creationId xmlns:p14="http://schemas.microsoft.com/office/powerpoint/2010/main" val="1303916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CA" dirty="0" err="1"/>
              <a:t>Allouer</a:t>
            </a:r>
            <a:r>
              <a:rPr lang="en-CA" dirty="0"/>
              <a:t> 5 minutes aux </a:t>
            </a:r>
            <a:r>
              <a:rPr lang="en-CA" dirty="0" err="1"/>
              <a:t>étudiants</a:t>
            </a:r>
            <a:r>
              <a:rPr lang="en-CA" dirty="0"/>
              <a:t>.</a:t>
            </a:r>
          </a:p>
          <a:p>
            <a:endParaRPr lang="en-CA" dirty="0"/>
          </a:p>
          <a:p>
            <a:r>
              <a:rPr lang="en-CA" dirty="0" err="1"/>
              <a:t>Circuler</a:t>
            </a:r>
            <a:r>
              <a:rPr lang="en-CA" dirty="0"/>
              <a:t> </a:t>
            </a:r>
            <a:r>
              <a:rPr lang="en-CA" dirty="0" err="1"/>
              <a:t>afin</a:t>
            </a:r>
            <a:r>
              <a:rPr lang="en-CA" dirty="0"/>
              <a:t> de les aider</a:t>
            </a:r>
          </a:p>
          <a:p>
            <a:endParaRPr lang="en-CA" dirty="0"/>
          </a:p>
          <a:p>
            <a:endParaRPr lang="en-CA" dirty="0"/>
          </a:p>
          <a:p>
            <a:r>
              <a:rPr lang="en-CA" b="1" dirty="0"/>
              <a:t>Retour sur </a:t>
            </a:r>
            <a:r>
              <a:rPr lang="en-CA" b="1" dirty="0" err="1"/>
              <a:t>l’exercice</a:t>
            </a:r>
            <a:r>
              <a:rPr lang="en-CA" b="1" baseline="0" dirty="0"/>
              <a:t> 1</a:t>
            </a:r>
          </a:p>
          <a:p>
            <a:endParaRPr lang="en-CA" b="1" baseline="0" dirty="0"/>
          </a:p>
          <a:p>
            <a:r>
              <a:rPr lang="en-CA" b="0" baseline="0" dirty="0" err="1"/>
              <a:t>Sujet</a:t>
            </a:r>
            <a:r>
              <a:rPr lang="en-CA" b="0" baseline="0" dirty="0"/>
              <a:t> large</a:t>
            </a:r>
          </a:p>
          <a:p>
            <a:r>
              <a:rPr lang="en-CA" b="0" baseline="0" dirty="0"/>
              <a:t>Excellent point de </a:t>
            </a:r>
            <a:r>
              <a:rPr lang="en-CA" b="0" baseline="0" dirty="0" err="1"/>
              <a:t>départ</a:t>
            </a:r>
            <a:endParaRPr lang="en-CA" b="0" baseline="0" dirty="0"/>
          </a:p>
          <a:p>
            <a:r>
              <a:rPr lang="en-CA" b="0" baseline="0" dirty="0"/>
              <a:t>Consulter les bibliographies</a:t>
            </a:r>
          </a:p>
          <a:p>
            <a:r>
              <a:rPr lang="en-CA" b="0" baseline="0" dirty="0" err="1"/>
              <a:t>Permet</a:t>
            </a:r>
            <a:r>
              <a:rPr lang="en-CA" b="0" baseline="0" dirty="0"/>
              <a:t> </a:t>
            </a:r>
            <a:r>
              <a:rPr lang="en-CA" b="0" baseline="0" dirty="0" err="1"/>
              <a:t>d’élargir</a:t>
            </a:r>
            <a:r>
              <a:rPr lang="en-CA" b="0" baseline="0" dirty="0"/>
              <a:t> </a:t>
            </a:r>
            <a:r>
              <a:rPr lang="en-CA" b="0" baseline="0" dirty="0" err="1"/>
              <a:t>votre</a:t>
            </a:r>
            <a:r>
              <a:rPr lang="en-CA" b="0" baseline="0" dirty="0"/>
              <a:t> </a:t>
            </a:r>
            <a:r>
              <a:rPr lang="en-CA" b="0" baseline="0" dirty="0" err="1"/>
              <a:t>banque</a:t>
            </a:r>
            <a:r>
              <a:rPr lang="en-CA" b="0" baseline="0" dirty="0"/>
              <a:t> de mots </a:t>
            </a:r>
            <a:r>
              <a:rPr lang="en-CA" b="0" baseline="0" dirty="0" err="1"/>
              <a:t>clés</a:t>
            </a:r>
            <a:endParaRPr lang="en-CA" b="0" baseline="0" dirty="0"/>
          </a:p>
          <a:p>
            <a:r>
              <a:rPr lang="en-CA" b="0" baseline="0" dirty="0"/>
              <a:t>De </a:t>
            </a:r>
            <a:r>
              <a:rPr lang="en-CA" b="0" baseline="0" dirty="0" err="1"/>
              <a:t>voir</a:t>
            </a:r>
            <a:r>
              <a:rPr lang="en-CA" b="0" baseline="0" dirty="0"/>
              <a:t> </a:t>
            </a:r>
            <a:r>
              <a:rPr lang="en-CA" b="0" baseline="0" dirty="0" err="1"/>
              <a:t>plusieurs</a:t>
            </a:r>
            <a:r>
              <a:rPr lang="en-CA" b="0" baseline="0" dirty="0"/>
              <a:t> </a:t>
            </a:r>
            <a:r>
              <a:rPr lang="en-CA" b="0" baseline="0" dirty="0" err="1"/>
              <a:t>facettes</a:t>
            </a:r>
            <a:r>
              <a:rPr lang="en-CA" b="0" baseline="0" dirty="0"/>
              <a:t> du </a:t>
            </a:r>
            <a:r>
              <a:rPr lang="en-CA" b="0" baseline="0" dirty="0" err="1"/>
              <a:t>sujet</a:t>
            </a:r>
            <a:r>
              <a:rPr lang="en-CA" b="0" baseline="0" dirty="0"/>
              <a:t> </a:t>
            </a:r>
            <a:r>
              <a:rPr lang="en-CA" b="0" baseline="0" dirty="0" err="1"/>
              <a:t>dans</a:t>
            </a:r>
            <a:r>
              <a:rPr lang="en-CA" b="0" baseline="0" dirty="0"/>
              <a:t> un court </a:t>
            </a:r>
            <a:r>
              <a:rPr lang="en-CA" b="0" baseline="0" dirty="0" err="1"/>
              <a:t>texte</a:t>
            </a:r>
            <a:endParaRPr lang="en-CA" b="0" baseline="0" dirty="0"/>
          </a:p>
          <a:p>
            <a:endParaRPr lang="en-CA" b="0" baseline="0" dirty="0"/>
          </a:p>
          <a:p>
            <a:r>
              <a:rPr lang="en-CA" b="0" baseline="0" dirty="0" err="1"/>
              <a:t>Puis</a:t>
            </a:r>
            <a:r>
              <a:rPr lang="en-CA" b="0" baseline="0" dirty="0"/>
              <a:t>-je </a:t>
            </a:r>
            <a:r>
              <a:rPr lang="en-CA" b="0" baseline="0" dirty="0" err="1"/>
              <a:t>mettre</a:t>
            </a:r>
            <a:r>
              <a:rPr lang="en-CA" b="0" baseline="0" dirty="0"/>
              <a:t> un article </a:t>
            </a:r>
            <a:r>
              <a:rPr lang="en-CA" b="0" baseline="0" dirty="0" err="1"/>
              <a:t>d’encyclopédie</a:t>
            </a:r>
            <a:r>
              <a:rPr lang="en-CA" b="0" baseline="0" dirty="0"/>
              <a:t> </a:t>
            </a:r>
            <a:r>
              <a:rPr lang="en-CA" b="0" baseline="0" dirty="0" err="1"/>
              <a:t>dans</a:t>
            </a:r>
            <a:r>
              <a:rPr lang="en-CA" b="0" baseline="0" dirty="0"/>
              <a:t> </a:t>
            </a:r>
            <a:r>
              <a:rPr lang="en-CA" b="0" baseline="0" dirty="0" err="1"/>
              <a:t>bibliographie</a:t>
            </a:r>
            <a:r>
              <a:rPr lang="en-CA" b="0" baseline="0" dirty="0"/>
              <a:t> ? Ca depend de la source, de la </a:t>
            </a:r>
            <a:r>
              <a:rPr lang="en-CA" b="0" baseline="0" dirty="0" err="1"/>
              <a:t>profondeur</a:t>
            </a:r>
            <a:r>
              <a:rPr lang="en-CA" b="0" baseline="0" dirty="0"/>
              <a:t> de </a:t>
            </a:r>
            <a:r>
              <a:rPr lang="en-CA" b="0" baseline="0" dirty="0" err="1"/>
              <a:t>l’article</a:t>
            </a:r>
            <a:r>
              <a:rPr lang="en-CA" b="0" baseline="0" dirty="0"/>
              <a:t> et du travail </a:t>
            </a:r>
            <a:r>
              <a:rPr lang="en-CA" b="0" baseline="0" dirty="0" err="1"/>
              <a:t>produit</a:t>
            </a:r>
            <a:r>
              <a:rPr lang="en-CA" b="0" baseline="0" dirty="0"/>
              <a:t>. </a:t>
            </a:r>
          </a:p>
          <a:p>
            <a:r>
              <a:rPr lang="en-CA" b="0" baseline="0" dirty="0"/>
              <a:t>	</a:t>
            </a:r>
            <a:r>
              <a:rPr lang="en-CA" b="0" baseline="0" dirty="0" err="1"/>
              <a:t>Wikipédia</a:t>
            </a:r>
            <a:r>
              <a:rPr lang="en-CA" b="0" baseline="0" dirty="0"/>
              <a:t> = </a:t>
            </a:r>
            <a:r>
              <a:rPr lang="en-CA" b="0" baseline="0" dirty="0" err="1"/>
              <a:t>déconseillé</a:t>
            </a:r>
            <a:endParaRPr lang="en-CA" b="0" baseline="0" dirty="0"/>
          </a:p>
          <a:p>
            <a:r>
              <a:rPr lang="en-CA" b="0" baseline="0" dirty="0"/>
              <a:t>	</a:t>
            </a:r>
            <a:r>
              <a:rPr lang="en-CA" b="0" baseline="0" dirty="0" err="1"/>
              <a:t>Universalis</a:t>
            </a:r>
            <a:r>
              <a:rPr lang="en-CA" b="0" baseline="0" dirty="0"/>
              <a:t> = </a:t>
            </a:r>
            <a:r>
              <a:rPr lang="en-CA" b="0" baseline="0" dirty="0" err="1"/>
              <a:t>oui</a:t>
            </a:r>
            <a:r>
              <a:rPr lang="en-CA" b="0" baseline="0" dirty="0"/>
              <a:t>, </a:t>
            </a:r>
            <a:r>
              <a:rPr lang="en-CA" b="0" baseline="0" dirty="0" err="1"/>
              <a:t>mais</a:t>
            </a:r>
            <a:r>
              <a:rPr lang="en-CA" b="0" baseline="0" dirty="0"/>
              <a:t> pas à </a:t>
            </a:r>
            <a:r>
              <a:rPr lang="en-CA" b="0" baseline="0" dirty="0" err="1"/>
              <a:t>l’Université</a:t>
            </a:r>
            <a:r>
              <a:rPr lang="en-CA" b="0" baseline="0" dirty="0"/>
              <a:t> </a:t>
            </a:r>
            <a:r>
              <a:rPr lang="en-CA" b="0" baseline="0" dirty="0" err="1"/>
              <a:t>ou</a:t>
            </a:r>
            <a:r>
              <a:rPr lang="en-CA" b="0" baseline="0" dirty="0"/>
              <a:t> au </a:t>
            </a:r>
            <a:r>
              <a:rPr lang="en-CA" b="0" baseline="0" dirty="0" err="1"/>
              <a:t>niveau</a:t>
            </a:r>
            <a:r>
              <a:rPr lang="en-CA" b="0" baseline="0" dirty="0"/>
              <a:t> </a:t>
            </a:r>
            <a:r>
              <a:rPr lang="en-CA" b="0" baseline="0" dirty="0" err="1"/>
              <a:t>professionnel</a:t>
            </a:r>
            <a:endParaRPr lang="en-CA" b="0" baseline="0" dirty="0"/>
          </a:p>
          <a:p>
            <a:r>
              <a:rPr lang="en-CA" b="0" baseline="0" dirty="0"/>
              <a:t>	</a:t>
            </a:r>
            <a:r>
              <a:rPr lang="en-CA" b="0" baseline="0" dirty="0" err="1"/>
              <a:t>Dictionnaire</a:t>
            </a:r>
            <a:r>
              <a:rPr lang="en-CA" b="0" baseline="0" dirty="0"/>
              <a:t> = </a:t>
            </a:r>
            <a:r>
              <a:rPr lang="en-CA" b="0" baseline="0" dirty="0" err="1"/>
              <a:t>ça</a:t>
            </a:r>
            <a:r>
              <a:rPr lang="en-CA" b="0" baseline="0" dirty="0"/>
              <a:t> depend de la </a:t>
            </a:r>
            <a:r>
              <a:rPr lang="en-CA" b="0" baseline="0" dirty="0" err="1"/>
              <a:t>profondeur</a:t>
            </a:r>
            <a:r>
              <a:rPr lang="en-CA" b="0" baseline="0" dirty="0"/>
              <a:t> de </a:t>
            </a:r>
            <a:r>
              <a:rPr lang="en-CA" b="0" baseline="0" dirty="0" err="1"/>
              <a:t>l’article</a:t>
            </a:r>
            <a:endParaRPr lang="en-CA" b="0" baseline="0" dirty="0"/>
          </a:p>
          <a:p>
            <a:endParaRPr lang="en-CA" b="0" baseline="0" dirty="0"/>
          </a:p>
          <a:p>
            <a:r>
              <a:rPr lang="en-CA" b="0" baseline="0" dirty="0"/>
              <a:t>	 </a:t>
            </a:r>
            <a:endParaRPr lang="en-CA" b="0"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7</a:t>
            </a:fld>
            <a:endParaRPr lang="fr-CA"/>
          </a:p>
        </p:txBody>
      </p:sp>
    </p:spTree>
    <p:extLst>
      <p:ext uri="{BB962C8B-B14F-4D97-AF65-F5344CB8AC3E}">
        <p14:creationId xmlns:p14="http://schemas.microsoft.com/office/powerpoint/2010/main" val="4086948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CA" dirty="0" err="1"/>
              <a:t>Allouer</a:t>
            </a:r>
            <a:r>
              <a:rPr lang="en-CA" dirty="0"/>
              <a:t> 5-10 minutes aux </a:t>
            </a:r>
            <a:r>
              <a:rPr lang="en-CA" dirty="0" err="1"/>
              <a:t>étudiants</a:t>
            </a:r>
            <a:r>
              <a:rPr lang="en-CA" dirty="0"/>
              <a:t>.</a:t>
            </a:r>
          </a:p>
          <a:p>
            <a:endParaRPr lang="en-CA" dirty="0"/>
          </a:p>
          <a:p>
            <a:r>
              <a:rPr lang="en-CA" dirty="0" err="1"/>
              <a:t>Circuler</a:t>
            </a:r>
            <a:r>
              <a:rPr lang="en-CA" dirty="0"/>
              <a:t> </a:t>
            </a:r>
            <a:r>
              <a:rPr lang="en-CA" dirty="0" err="1"/>
              <a:t>afin</a:t>
            </a:r>
            <a:r>
              <a:rPr lang="en-CA" dirty="0"/>
              <a:t> de les aider</a:t>
            </a:r>
          </a:p>
          <a:p>
            <a:endParaRPr lang="en-CA" dirty="0"/>
          </a:p>
          <a:p>
            <a:endParaRPr lang="en-CA" dirty="0"/>
          </a:p>
          <a:p>
            <a:r>
              <a:rPr lang="en-CA" b="1" dirty="0"/>
              <a:t>Retour  </a:t>
            </a:r>
            <a:r>
              <a:rPr lang="en-CA" b="1" dirty="0" err="1"/>
              <a:t>l’exercice</a:t>
            </a:r>
            <a:r>
              <a:rPr lang="en-CA" b="1" dirty="0"/>
              <a:t> 2</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err="1"/>
              <a:t>Expliquer</a:t>
            </a:r>
            <a:r>
              <a:rPr lang="en-CA" baseline="0" dirty="0"/>
              <a:t> </a:t>
            </a:r>
            <a:r>
              <a:rPr lang="en-CA" baseline="0" dirty="0" err="1"/>
              <a:t>pourquoi</a:t>
            </a:r>
            <a:r>
              <a:rPr lang="en-CA" baseline="0" dirty="0"/>
              <a:t> </a:t>
            </a:r>
            <a:r>
              <a:rPr lang="en-CA" baseline="0" dirty="0" err="1"/>
              <a:t>c’est</a:t>
            </a:r>
            <a:r>
              <a:rPr lang="en-CA" baseline="0" dirty="0"/>
              <a:t> </a:t>
            </a:r>
            <a:r>
              <a:rPr lang="en-CA" baseline="0" dirty="0" err="1"/>
              <a:t>intéressant</a:t>
            </a:r>
            <a:r>
              <a:rPr lang="en-CA" baseline="0" dirty="0"/>
              <a:t> </a:t>
            </a:r>
            <a:r>
              <a:rPr lang="en-CA" baseline="0" dirty="0" err="1"/>
              <a:t>d’utiliser</a:t>
            </a:r>
            <a:r>
              <a:rPr lang="en-CA" baseline="0" dirty="0"/>
              <a:t> un livre: </a:t>
            </a:r>
            <a:r>
              <a:rPr lang="en-CA" baseline="0" dirty="0" err="1"/>
              <a:t>permet</a:t>
            </a:r>
            <a:r>
              <a:rPr lang="en-CA" baseline="0" dirty="0"/>
              <a:t> </a:t>
            </a:r>
            <a:r>
              <a:rPr lang="en-CA" baseline="0" dirty="0" err="1"/>
              <a:t>d’avoir</a:t>
            </a:r>
            <a:r>
              <a:rPr lang="en-CA" baseline="0" dirty="0"/>
              <a:t> un </a:t>
            </a:r>
            <a:r>
              <a:rPr lang="en-CA" baseline="0" dirty="0" err="1"/>
              <a:t>ouvrage</a:t>
            </a:r>
            <a:r>
              <a:rPr lang="en-CA" baseline="0" dirty="0"/>
              <a:t> de </a:t>
            </a:r>
            <a:r>
              <a:rPr lang="en-CA" baseline="0" dirty="0" err="1"/>
              <a:t>qualité</a:t>
            </a:r>
            <a:r>
              <a:rPr lang="en-CA" baseline="0" dirty="0"/>
              <a:t> qui </a:t>
            </a:r>
            <a:r>
              <a:rPr lang="en-CA" baseline="0" dirty="0" err="1"/>
              <a:t>traite</a:t>
            </a:r>
            <a:r>
              <a:rPr lang="en-CA" baseline="0" dirty="0"/>
              <a:t> du </a:t>
            </a:r>
            <a:r>
              <a:rPr lang="en-CA" baseline="0" dirty="0" err="1"/>
              <a:t>sujet</a:t>
            </a:r>
            <a:r>
              <a:rPr lang="en-CA" baseline="0" dirty="0"/>
              <a:t> </a:t>
            </a:r>
            <a:r>
              <a:rPr lang="en-CA" baseline="0" dirty="0" err="1"/>
              <a:t>en</a:t>
            </a:r>
            <a:r>
              <a:rPr lang="en-CA" baseline="0" dirty="0"/>
              <a:t> </a:t>
            </a:r>
            <a:r>
              <a:rPr lang="en-CA" baseline="0" dirty="0" err="1"/>
              <a:t>profondeur</a:t>
            </a:r>
            <a:r>
              <a:rPr lang="en-CA" baseline="0" dirty="0"/>
              <a:t> et qui </a:t>
            </a:r>
            <a:r>
              <a:rPr lang="en-CA" baseline="0" dirty="0" err="1"/>
              <a:t>présente</a:t>
            </a:r>
            <a:r>
              <a:rPr lang="en-CA" baseline="0" dirty="0"/>
              <a:t> </a:t>
            </a:r>
            <a:r>
              <a:rPr lang="en-CA" baseline="0" dirty="0" err="1"/>
              <a:t>une</a:t>
            </a:r>
            <a:r>
              <a:rPr lang="en-CA" baseline="0" dirty="0"/>
              <a:t> </a:t>
            </a:r>
            <a:r>
              <a:rPr lang="en-CA" baseline="0" dirty="0" err="1"/>
              <a:t>bibliographie</a:t>
            </a:r>
            <a:r>
              <a:rPr lang="en-CA" baseline="0" dirty="0"/>
              <a:t> exhaustive sur le </a:t>
            </a:r>
            <a:r>
              <a:rPr lang="en-CA" baseline="0" dirty="0" err="1"/>
              <a:t>sujet</a:t>
            </a:r>
            <a:r>
              <a:rPr lang="en-CA" baseline="0" dirty="0"/>
              <a:t>. </a:t>
            </a:r>
            <a:endParaRPr lang="en-CA" dirty="0"/>
          </a:p>
          <a:p>
            <a:endParaRPr lang="en-CA" dirty="0"/>
          </a:p>
          <a:p>
            <a:r>
              <a:rPr lang="en-CA" dirty="0" err="1"/>
              <a:t>Outil</a:t>
            </a:r>
            <a:r>
              <a:rPr lang="en-CA" dirty="0"/>
              <a:t> Koha</a:t>
            </a:r>
            <a:r>
              <a:rPr lang="en-CA" baseline="0" dirty="0"/>
              <a:t> = </a:t>
            </a:r>
            <a:r>
              <a:rPr lang="en-CA" baseline="0" dirty="0" err="1"/>
              <a:t>inventaire</a:t>
            </a:r>
            <a:r>
              <a:rPr lang="en-CA" baseline="0" dirty="0"/>
              <a:t> des livres, des revues papier et des document </a:t>
            </a:r>
            <a:r>
              <a:rPr lang="en-CA" baseline="0" dirty="0" err="1"/>
              <a:t>audiovisuels</a:t>
            </a:r>
            <a:endParaRPr lang="en-CA" baseline="0" dirty="0"/>
          </a:p>
          <a:p>
            <a:endParaRPr lang="en-CA" dirty="0"/>
          </a:p>
          <a:p>
            <a:r>
              <a:rPr lang="en-CA" dirty="0"/>
              <a:t>Livre à </a:t>
            </a:r>
            <a:r>
              <a:rPr lang="en-CA" dirty="0" err="1"/>
              <a:t>l’autre</a:t>
            </a:r>
            <a:r>
              <a:rPr lang="en-CA" dirty="0"/>
              <a:t> campus. </a:t>
            </a:r>
            <a:r>
              <a:rPr lang="en-CA" dirty="0" err="1"/>
              <a:t>Navette</a:t>
            </a:r>
            <a:r>
              <a:rPr lang="en-CA" dirty="0"/>
              <a:t>. </a:t>
            </a:r>
          </a:p>
          <a:p>
            <a:endParaRPr lang="en-CA" dirty="0"/>
          </a:p>
          <a:p>
            <a:endParaRPr lang="en-CA" dirty="0"/>
          </a:p>
          <a:p>
            <a:r>
              <a:rPr lang="en-CA" b="1" dirty="0" err="1"/>
              <a:t>ScholarVox</a:t>
            </a:r>
            <a:r>
              <a:rPr lang="en-CA" dirty="0"/>
              <a:t> :</a:t>
            </a:r>
          </a:p>
          <a:p>
            <a:r>
              <a:rPr lang="en-CA" dirty="0"/>
              <a:t>Faire </a:t>
            </a:r>
            <a:r>
              <a:rPr lang="en-CA" dirty="0" err="1"/>
              <a:t>aussi</a:t>
            </a:r>
            <a:r>
              <a:rPr lang="en-CA" dirty="0"/>
              <a:t> </a:t>
            </a:r>
            <a:r>
              <a:rPr lang="en-CA" dirty="0" err="1"/>
              <a:t>une</a:t>
            </a:r>
            <a:r>
              <a:rPr lang="en-CA" dirty="0"/>
              <a:t> demonstration </a:t>
            </a:r>
            <a:r>
              <a:rPr lang="en-CA" dirty="0" err="1"/>
              <a:t>dans</a:t>
            </a:r>
            <a:r>
              <a:rPr lang="en-CA" dirty="0"/>
              <a:t> </a:t>
            </a:r>
            <a:r>
              <a:rPr lang="en-CA" dirty="0" err="1"/>
              <a:t>ScholarVox</a:t>
            </a:r>
            <a:r>
              <a:rPr lang="en-CA" dirty="0"/>
              <a:t> avec </a:t>
            </a:r>
            <a:r>
              <a:rPr lang="en-CA" b="1" dirty="0"/>
              <a:t>Cancer</a:t>
            </a:r>
          </a:p>
          <a:p>
            <a:pPr marL="171450" indent="-171450">
              <a:buFontTx/>
              <a:buChar char="-"/>
            </a:pPr>
            <a:r>
              <a:rPr lang="en-CA" b="0" dirty="0" err="1"/>
              <a:t>Facettes</a:t>
            </a:r>
            <a:r>
              <a:rPr lang="en-CA" b="0" dirty="0"/>
              <a:t>,</a:t>
            </a:r>
            <a:r>
              <a:rPr lang="en-CA" b="0" baseline="0" dirty="0"/>
              <a:t> </a:t>
            </a:r>
            <a:r>
              <a:rPr lang="en-CA" b="0" baseline="0" dirty="0" err="1"/>
              <a:t>dont</a:t>
            </a:r>
            <a:r>
              <a:rPr lang="en-CA" b="0" baseline="0" dirty="0"/>
              <a:t> date de publication et </a:t>
            </a:r>
            <a:r>
              <a:rPr lang="en-CA" b="1" baseline="0" dirty="0"/>
              <a:t>Elsevier </a:t>
            </a:r>
            <a:endParaRPr lang="en-CA" b="1" dirty="0"/>
          </a:p>
          <a:p>
            <a:pPr marL="171450" indent="-171450">
              <a:buFontTx/>
              <a:buChar char="-"/>
            </a:pPr>
            <a:r>
              <a:rPr lang="en-CA" b="0" dirty="0" err="1"/>
              <a:t>Dans</a:t>
            </a:r>
            <a:r>
              <a:rPr lang="en-CA" b="0" dirty="0"/>
              <a:t> la notice, </a:t>
            </a:r>
            <a:r>
              <a:rPr lang="en-CA" b="0" dirty="0" err="1"/>
              <a:t>montrer</a:t>
            </a:r>
            <a:r>
              <a:rPr lang="en-CA" b="0" dirty="0"/>
              <a:t> “</a:t>
            </a:r>
            <a:r>
              <a:rPr lang="en-CA" b="0" dirty="0" err="1"/>
              <a:t>Sujets</a:t>
            </a:r>
            <a:r>
              <a:rPr lang="en-CA" b="0" dirty="0"/>
              <a:t>” “Tags”</a:t>
            </a:r>
          </a:p>
          <a:p>
            <a:pPr marL="171450" indent="-171450">
              <a:buFontTx/>
              <a:buChar char="-"/>
            </a:pPr>
            <a:r>
              <a:rPr lang="en-CA" b="0" dirty="0" err="1"/>
              <a:t>Montrer</a:t>
            </a:r>
            <a:r>
              <a:rPr lang="en-CA" b="0" dirty="0"/>
              <a:t> </a:t>
            </a:r>
            <a:r>
              <a:rPr lang="en-CA" b="0" dirty="0" err="1"/>
              <a:t>bouton</a:t>
            </a:r>
            <a:r>
              <a:rPr lang="en-CA" b="0" dirty="0"/>
              <a:t> pour consulter le livre.</a:t>
            </a:r>
          </a:p>
          <a:p>
            <a:endParaRPr lang="en-CA" dirty="0"/>
          </a:p>
          <a:p>
            <a:endParaRPr lang="en-CA"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8</a:t>
            </a:fld>
            <a:endParaRPr lang="fr-CA"/>
          </a:p>
        </p:txBody>
      </p:sp>
    </p:spTree>
    <p:extLst>
      <p:ext uri="{BB962C8B-B14F-4D97-AF65-F5344CB8AC3E}">
        <p14:creationId xmlns:p14="http://schemas.microsoft.com/office/powerpoint/2010/main" val="1399912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CA" dirty="0" err="1"/>
              <a:t>Terminer</a:t>
            </a:r>
            <a:r>
              <a:rPr lang="en-CA" dirty="0"/>
              <a:t> avec </a:t>
            </a:r>
            <a:r>
              <a:rPr lang="en-CA" dirty="0" err="1"/>
              <a:t>cet</a:t>
            </a:r>
            <a:r>
              <a:rPr lang="en-CA" dirty="0"/>
              <a:t> </a:t>
            </a:r>
            <a:r>
              <a:rPr lang="en-CA" dirty="0" err="1"/>
              <a:t>exercice</a:t>
            </a:r>
            <a:r>
              <a:rPr lang="en-CA" baseline="0" dirty="0"/>
              <a:t> :</a:t>
            </a:r>
          </a:p>
          <a:p>
            <a:endParaRPr lang="en-CA" baseline="0" dirty="0"/>
          </a:p>
          <a:p>
            <a:r>
              <a:rPr lang="en-CA" baseline="0" dirty="0" err="1"/>
              <a:t>Leur</a:t>
            </a:r>
            <a:r>
              <a:rPr lang="en-CA" baseline="0" dirty="0"/>
              <a:t> </a:t>
            </a:r>
            <a:r>
              <a:rPr lang="en-CA" baseline="0" dirty="0" err="1"/>
              <a:t>expliquer</a:t>
            </a:r>
            <a:r>
              <a:rPr lang="en-CA" baseline="0" dirty="0"/>
              <a:t> </a:t>
            </a:r>
            <a:r>
              <a:rPr lang="en-CA" baseline="0" dirty="0" err="1"/>
              <a:t>l’importance</a:t>
            </a:r>
            <a:r>
              <a:rPr lang="en-CA" baseline="0" dirty="0"/>
              <a:t> de consulter </a:t>
            </a:r>
            <a:r>
              <a:rPr lang="en-CA" baseline="0" dirty="0" err="1"/>
              <a:t>plusieurs</a:t>
            </a:r>
            <a:r>
              <a:rPr lang="en-CA" baseline="0" dirty="0"/>
              <a:t> </a:t>
            </a:r>
            <a:r>
              <a:rPr lang="en-CA" baseline="0" dirty="0" err="1"/>
              <a:t>outils</a:t>
            </a:r>
            <a:r>
              <a:rPr lang="en-CA" baseline="0" dirty="0"/>
              <a:t> pour les revues. </a:t>
            </a:r>
            <a:endParaRPr lang="en-CA" dirty="0"/>
          </a:p>
          <a:p>
            <a:endParaRPr lang="en-CA" dirty="0"/>
          </a:p>
          <a:p>
            <a:r>
              <a:rPr lang="en-CA" dirty="0"/>
              <a:t>Si </a:t>
            </a:r>
            <a:r>
              <a:rPr lang="en-CA" dirty="0" err="1"/>
              <a:t>l’article</a:t>
            </a:r>
            <a:r>
              <a:rPr lang="en-CA" dirty="0"/>
              <a:t> </a:t>
            </a:r>
            <a:r>
              <a:rPr lang="en-CA" dirty="0" err="1"/>
              <a:t>n’est</a:t>
            </a:r>
            <a:r>
              <a:rPr lang="en-CA" dirty="0"/>
              <a:t> pas </a:t>
            </a:r>
            <a:r>
              <a:rPr lang="en-CA" dirty="0" err="1"/>
              <a:t>disponible</a:t>
            </a:r>
            <a:r>
              <a:rPr lang="en-CA" dirty="0"/>
              <a:t> </a:t>
            </a:r>
            <a:r>
              <a:rPr lang="en-CA" dirty="0" err="1"/>
              <a:t>en</a:t>
            </a:r>
            <a:r>
              <a:rPr lang="en-CA" dirty="0"/>
              <a:t> </a:t>
            </a:r>
            <a:r>
              <a:rPr lang="en-CA" dirty="0" err="1"/>
              <a:t>ligne</a:t>
            </a:r>
            <a:r>
              <a:rPr lang="en-CA" dirty="0"/>
              <a:t>, </a:t>
            </a:r>
            <a:r>
              <a:rPr lang="en-CA" dirty="0" err="1"/>
              <a:t>il</a:t>
            </a:r>
            <a:r>
              <a:rPr lang="en-CA" dirty="0"/>
              <a:t> ne </a:t>
            </a:r>
            <a:r>
              <a:rPr lang="en-CA" dirty="0" err="1"/>
              <a:t>faut</a:t>
            </a:r>
            <a:r>
              <a:rPr lang="en-CA" dirty="0"/>
              <a:t> pas le </a:t>
            </a:r>
            <a:r>
              <a:rPr lang="en-CA" dirty="0" err="1"/>
              <a:t>laisser</a:t>
            </a:r>
            <a:r>
              <a:rPr lang="en-CA" dirty="0"/>
              <a:t> </a:t>
            </a:r>
            <a:r>
              <a:rPr lang="en-CA" dirty="0" err="1"/>
              <a:t>tomber</a:t>
            </a:r>
            <a:r>
              <a:rPr lang="en-CA" dirty="0"/>
              <a:t>. Il </a:t>
            </a:r>
            <a:r>
              <a:rPr lang="en-CA" dirty="0" err="1"/>
              <a:t>peut</a:t>
            </a:r>
            <a:r>
              <a:rPr lang="en-CA" dirty="0"/>
              <a:t> </a:t>
            </a:r>
            <a:r>
              <a:rPr lang="en-CA" dirty="0" err="1"/>
              <a:t>être</a:t>
            </a:r>
            <a:r>
              <a:rPr lang="en-CA" dirty="0"/>
              <a:t> </a:t>
            </a:r>
            <a:r>
              <a:rPr lang="en-CA" dirty="0" err="1"/>
              <a:t>disponible</a:t>
            </a:r>
            <a:r>
              <a:rPr lang="en-CA" dirty="0"/>
              <a:t> </a:t>
            </a:r>
            <a:r>
              <a:rPr lang="en-CA" dirty="0" err="1"/>
              <a:t>en</a:t>
            </a:r>
            <a:r>
              <a:rPr lang="en-CA" dirty="0"/>
              <a:t> format </a:t>
            </a:r>
            <a:r>
              <a:rPr lang="en-CA" dirty="0" err="1"/>
              <a:t>papier</a:t>
            </a:r>
            <a:r>
              <a:rPr lang="en-CA" dirty="0"/>
              <a:t> à la </a:t>
            </a:r>
            <a:r>
              <a:rPr lang="en-CA" dirty="0" err="1"/>
              <a:t>bibliothèque</a:t>
            </a:r>
            <a:r>
              <a:rPr lang="en-CA" dirty="0"/>
              <a:t>.</a:t>
            </a:r>
            <a:r>
              <a:rPr lang="en-CA" baseline="0" dirty="0"/>
              <a:t> </a:t>
            </a:r>
          </a:p>
          <a:p>
            <a:r>
              <a:rPr lang="en-CA" baseline="0" dirty="0" err="1"/>
              <a:t>Référence</a:t>
            </a:r>
            <a:r>
              <a:rPr lang="en-CA" baseline="0" dirty="0"/>
              <a:t> à </a:t>
            </a:r>
            <a:r>
              <a:rPr lang="en-CA" baseline="0" dirty="0" err="1"/>
              <a:t>Repère</a:t>
            </a:r>
            <a:r>
              <a:rPr lang="en-CA" baseline="0" dirty="0"/>
              <a:t>. </a:t>
            </a:r>
            <a:endParaRPr lang="en-CA" dirty="0"/>
          </a:p>
          <a:p>
            <a:endParaRPr lang="en-CA" dirty="0"/>
          </a:p>
          <a:p>
            <a:r>
              <a:rPr lang="en-CA" dirty="0" err="1"/>
              <a:t>Leur</a:t>
            </a:r>
            <a:r>
              <a:rPr lang="en-CA" baseline="0" dirty="0"/>
              <a:t> </a:t>
            </a:r>
            <a:r>
              <a:rPr lang="en-CA" baseline="0" dirty="0" err="1"/>
              <a:t>expliquer</a:t>
            </a:r>
            <a:r>
              <a:rPr lang="en-CA" baseline="0" dirty="0"/>
              <a:t> </a:t>
            </a:r>
            <a:r>
              <a:rPr lang="en-CA" baseline="0" dirty="0" err="1"/>
              <a:t>l’importance</a:t>
            </a:r>
            <a:r>
              <a:rPr lang="en-CA" baseline="0" dirty="0"/>
              <a:t> de consulter les </a:t>
            </a:r>
            <a:r>
              <a:rPr lang="en-CA" baseline="0" dirty="0" err="1"/>
              <a:t>techniciennes</a:t>
            </a:r>
            <a:r>
              <a:rPr lang="en-CA" baseline="0" dirty="0"/>
              <a:t> (entre </a:t>
            </a:r>
            <a:r>
              <a:rPr lang="en-CA" baseline="0" dirty="0" err="1"/>
              <a:t>autres</a:t>
            </a:r>
            <a:r>
              <a:rPr lang="en-CA" baseline="0" dirty="0"/>
              <a:t> pour </a:t>
            </a:r>
            <a:r>
              <a:rPr lang="en-CA" baseline="0" dirty="0" err="1"/>
              <a:t>Repère</a:t>
            </a:r>
            <a:r>
              <a:rPr lang="en-CA" baseline="0" dirty="0"/>
              <a:t>)</a:t>
            </a:r>
          </a:p>
          <a:p>
            <a:endParaRPr lang="en-CA" baseline="0" dirty="0"/>
          </a:p>
          <a:p>
            <a:r>
              <a:rPr lang="en-CA" baseline="0" dirty="0" err="1"/>
              <a:t>Circuler</a:t>
            </a:r>
            <a:r>
              <a:rPr lang="en-CA" baseline="0" dirty="0"/>
              <a:t> pour les aider le </a:t>
            </a:r>
            <a:r>
              <a:rPr lang="en-CA" baseline="0" dirty="0" err="1"/>
              <a:t>reste</a:t>
            </a:r>
            <a:r>
              <a:rPr lang="en-CA" baseline="0" dirty="0"/>
              <a:t> de la </a:t>
            </a:r>
            <a:r>
              <a:rPr lang="en-CA" baseline="0" dirty="0" err="1"/>
              <a:t>période</a:t>
            </a:r>
            <a:r>
              <a:rPr lang="en-CA" baseline="0" dirty="0"/>
              <a:t>.  </a:t>
            </a:r>
            <a:r>
              <a:rPr lang="en-CA" baseline="0" dirty="0" err="1"/>
              <a:t>Aller</a:t>
            </a:r>
            <a:r>
              <a:rPr lang="en-CA" baseline="0" dirty="0"/>
              <a:t> </a:t>
            </a:r>
            <a:r>
              <a:rPr lang="en-CA" baseline="0" dirty="0" err="1"/>
              <a:t>voir</a:t>
            </a:r>
            <a:r>
              <a:rPr lang="en-CA" baseline="0" dirty="0"/>
              <a:t> </a:t>
            </a:r>
            <a:r>
              <a:rPr lang="en-CA" baseline="0" dirty="0" err="1"/>
              <a:t>chaque</a:t>
            </a:r>
            <a:r>
              <a:rPr lang="en-CA" baseline="0" dirty="0"/>
              <a:t> </a:t>
            </a:r>
            <a:r>
              <a:rPr lang="en-CA" baseline="0" dirty="0" err="1"/>
              <a:t>étudiant</a:t>
            </a:r>
            <a:r>
              <a:rPr lang="en-CA" baseline="0" dirty="0"/>
              <a:t> pour </a:t>
            </a:r>
            <a:r>
              <a:rPr lang="en-CA" baseline="0" dirty="0" err="1"/>
              <a:t>leur</a:t>
            </a:r>
            <a:r>
              <a:rPr lang="en-CA" baseline="0" dirty="0"/>
              <a:t> demander de </a:t>
            </a:r>
            <a:r>
              <a:rPr lang="en-CA" baseline="0" dirty="0" err="1"/>
              <a:t>vous</a:t>
            </a:r>
            <a:r>
              <a:rPr lang="en-CA" baseline="0" dirty="0"/>
              <a:t> </a:t>
            </a:r>
            <a:r>
              <a:rPr lang="en-CA" baseline="0" dirty="0" err="1"/>
              <a:t>montrer</a:t>
            </a:r>
            <a:r>
              <a:rPr lang="en-CA" baseline="0" dirty="0"/>
              <a:t> </a:t>
            </a:r>
            <a:r>
              <a:rPr lang="en-CA" baseline="0" dirty="0" err="1"/>
              <a:t>leurs</a:t>
            </a:r>
            <a:r>
              <a:rPr lang="en-CA" baseline="0" dirty="0"/>
              <a:t> </a:t>
            </a:r>
            <a:r>
              <a:rPr lang="en-CA" baseline="0" dirty="0" err="1"/>
              <a:t>trouvailles</a:t>
            </a:r>
            <a:r>
              <a:rPr lang="en-CA" baseline="0" dirty="0"/>
              <a:t>. Bonne </a:t>
            </a:r>
            <a:r>
              <a:rPr lang="en-CA" baseline="0" dirty="0" err="1"/>
              <a:t>manière</a:t>
            </a:r>
            <a:r>
              <a:rPr lang="en-CA" baseline="0" dirty="0"/>
              <a:t> de </a:t>
            </a:r>
            <a:r>
              <a:rPr lang="en-CA" baseline="0" dirty="0" err="1"/>
              <a:t>voir</a:t>
            </a:r>
            <a:r>
              <a:rPr lang="en-CA" baseline="0" dirty="0"/>
              <a:t> </a:t>
            </a:r>
            <a:r>
              <a:rPr lang="en-CA" baseline="0" dirty="0" err="1"/>
              <a:t>s’ils</a:t>
            </a:r>
            <a:r>
              <a:rPr lang="en-CA" baseline="0" dirty="0"/>
              <a:t> </a:t>
            </a:r>
            <a:r>
              <a:rPr lang="en-CA" baseline="0" dirty="0" err="1"/>
              <a:t>ont</a:t>
            </a:r>
            <a:r>
              <a:rPr lang="en-CA" baseline="0" dirty="0"/>
              <a:t> </a:t>
            </a:r>
            <a:r>
              <a:rPr lang="en-CA" baseline="0" dirty="0" err="1"/>
              <a:t>besoin</a:t>
            </a:r>
            <a:r>
              <a:rPr lang="en-CA" baseline="0" dirty="0"/>
              <a:t> </a:t>
            </a:r>
            <a:r>
              <a:rPr lang="en-CA" baseline="0" dirty="0" err="1"/>
              <a:t>d’aide</a:t>
            </a:r>
            <a:r>
              <a:rPr lang="en-CA" baseline="0" dirty="0"/>
              <a:t>. </a:t>
            </a:r>
          </a:p>
          <a:p>
            <a:endParaRPr lang="en-CA" dirty="0"/>
          </a:p>
        </p:txBody>
      </p:sp>
      <p:sp>
        <p:nvSpPr>
          <p:cNvPr id="4" name="Espace réservé du numéro de diapositive 3"/>
          <p:cNvSpPr>
            <a:spLocks noGrp="1"/>
          </p:cNvSpPr>
          <p:nvPr>
            <p:ph type="sldNum" sz="quarter" idx="10"/>
          </p:nvPr>
        </p:nvSpPr>
        <p:spPr/>
        <p:txBody>
          <a:bodyPr/>
          <a:lstStyle/>
          <a:p>
            <a:fld id="{78A50726-73AD-4855-8976-1AD228E980BB}" type="slidenum">
              <a:rPr lang="fr-CA" smtClean="0"/>
              <a:pPr/>
              <a:t>9</a:t>
            </a:fld>
            <a:endParaRPr lang="fr-CA"/>
          </a:p>
        </p:txBody>
      </p:sp>
    </p:spTree>
    <p:extLst>
      <p:ext uri="{BB962C8B-B14F-4D97-AF65-F5344CB8AC3E}">
        <p14:creationId xmlns:p14="http://schemas.microsoft.com/office/powerpoint/2010/main" val="1539910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D337CA6-8F08-4272-9C13-532E04332179}" type="datetimeFigureOut">
              <a:rPr lang="fr-CA" smtClean="0"/>
              <a:pPr/>
              <a:t>2020-07-20</a:t>
            </a:fld>
            <a:endParaRPr lang="fr-CA"/>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CA"/>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F1CA7B6F-F610-4C67-9792-1A135628C6F6}"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1CA7B6F-F610-4C67-9792-1A135628C6F6}"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2D337CA6-8F08-4272-9C13-532E04332179}" type="datetimeFigureOut">
              <a:rPr lang="fr-CA" smtClean="0"/>
              <a:pPr/>
              <a:t>2020-07-20</a:t>
            </a:fld>
            <a:endParaRPr lang="fr-CA"/>
          </a:p>
        </p:txBody>
      </p:sp>
      <p:sp>
        <p:nvSpPr>
          <p:cNvPr id="5" name="Espace réservé du pied de page 4"/>
          <p:cNvSpPr>
            <a:spLocks noGrp="1"/>
          </p:cNvSpPr>
          <p:nvPr>
            <p:ph type="ftr" sz="quarter" idx="11"/>
          </p:nvPr>
        </p:nvSpPr>
        <p:spPr>
          <a:xfrm>
            <a:off x="457201" y="6248207"/>
            <a:ext cx="5573483" cy="365125"/>
          </a:xfrm>
        </p:spPr>
        <p:txBody>
          <a:bodyPr/>
          <a:lstStyle/>
          <a:p>
            <a:endParaRPr lang="fr-C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F1CA7B6F-F610-4C67-9792-1A135628C6F6}" type="slidenum">
              <a:rPr lang="fr-CA" smtClean="0"/>
              <a:pPr/>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F1CA7B6F-F610-4C67-9792-1A135628C6F6}" type="slidenum">
              <a:rPr lang="fr-CA" smtClean="0"/>
              <a:pPr/>
              <a:t>‹N°›</a:t>
            </a:fld>
            <a:endParaRPr lang="fr-CA"/>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a:t>Cliquez pour modifier le style du titre</a:t>
            </a:r>
            <a:endParaRPr kumimoji="0" lang="en-US"/>
          </a:p>
        </p:txBody>
      </p:sp>
      <p:sp>
        <p:nvSpPr>
          <p:cNvPr id="12" name="Espace réservé de la date 11"/>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1CA7B6F-F610-4C67-9792-1A135628C6F6}" type="slidenum">
              <a:rPr lang="fr-CA" smtClean="0"/>
              <a:pPr/>
              <a:t>‹N°›</a:t>
            </a:fld>
            <a:endParaRPr lang="fr-CA"/>
          </a:p>
        </p:txBody>
      </p:sp>
      <p:sp>
        <p:nvSpPr>
          <p:cNvPr id="14" name="Espace réservé du pied de page 13"/>
          <p:cNvSpPr>
            <a:spLocks noGrp="1"/>
          </p:cNvSpPr>
          <p:nvPr>
            <p:ph type="ftr" sz="quarter" idx="12"/>
          </p:nvPr>
        </p:nvSpPr>
        <p:spPr/>
        <p:txBody>
          <a:bodyPr/>
          <a:lstStyle/>
          <a:p>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8" name="Espace réservé de la date 7"/>
          <p:cNvSpPr>
            <a:spLocks noGrp="1"/>
          </p:cNvSpPr>
          <p:nvPr>
            <p:ph type="dt" sz="half" idx="15"/>
          </p:nvPr>
        </p:nvSpPr>
        <p:spPr/>
        <p:txBody>
          <a:bodyPr rtlCol="0"/>
          <a:lstStyle/>
          <a:p>
            <a:fld id="{2D337CA6-8F08-4272-9C13-532E04332179}" type="datetimeFigureOut">
              <a:rPr lang="fr-CA" smtClean="0"/>
              <a:pPr/>
              <a:t>2020-07-20</a:t>
            </a:fld>
            <a:endParaRPr lang="fr-CA"/>
          </a:p>
        </p:txBody>
      </p:sp>
      <p:sp>
        <p:nvSpPr>
          <p:cNvPr id="10" name="Espace réservé du numéro de diapositive 9"/>
          <p:cNvSpPr>
            <a:spLocks noGrp="1"/>
          </p:cNvSpPr>
          <p:nvPr>
            <p:ph type="sldNum" sz="quarter" idx="16"/>
          </p:nvPr>
        </p:nvSpPr>
        <p:spPr/>
        <p:txBody>
          <a:bodyPr rtlCol="0"/>
          <a:lstStyle/>
          <a:p>
            <a:fld id="{F1CA7B6F-F610-4C67-9792-1A135628C6F6}" type="slidenum">
              <a:rPr lang="fr-CA" smtClean="0"/>
              <a:pPr/>
              <a:t>‹N°›</a:t>
            </a:fld>
            <a:endParaRPr lang="fr-CA"/>
          </a:p>
        </p:txBody>
      </p:sp>
      <p:sp>
        <p:nvSpPr>
          <p:cNvPr id="12" name="Espace réservé du pied de page 11"/>
          <p:cNvSpPr>
            <a:spLocks noGrp="1"/>
          </p:cNvSpPr>
          <p:nvPr>
            <p:ph type="ftr" sz="quarter" idx="17"/>
          </p:nvPr>
        </p:nvSpPr>
        <p:spPr/>
        <p:txBody>
          <a:bodyPr rtlCol="0"/>
          <a:lstStyle/>
          <a:p>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space réservé de la date 9"/>
          <p:cNvSpPr>
            <a:spLocks noGrp="1"/>
          </p:cNvSpPr>
          <p:nvPr>
            <p:ph type="dt" sz="half" idx="15"/>
          </p:nvPr>
        </p:nvSpPr>
        <p:spPr/>
        <p:txBody>
          <a:bodyPr rtlCol="0"/>
          <a:lstStyle/>
          <a:p>
            <a:fld id="{2D337CA6-8F08-4272-9C13-532E04332179}" type="datetimeFigureOut">
              <a:rPr lang="fr-CA" smtClean="0"/>
              <a:pPr/>
              <a:t>2020-07-20</a:t>
            </a:fld>
            <a:endParaRPr lang="fr-CA"/>
          </a:p>
        </p:txBody>
      </p:sp>
      <p:sp>
        <p:nvSpPr>
          <p:cNvPr id="12" name="Espace réservé du numéro de diapositive 11"/>
          <p:cNvSpPr>
            <a:spLocks noGrp="1"/>
          </p:cNvSpPr>
          <p:nvPr>
            <p:ph type="sldNum" sz="quarter" idx="16"/>
          </p:nvPr>
        </p:nvSpPr>
        <p:spPr/>
        <p:txBody>
          <a:bodyPr rtlCol="0"/>
          <a:lstStyle/>
          <a:p>
            <a:fld id="{F1CA7B6F-F610-4C67-9792-1A135628C6F6}" type="slidenum">
              <a:rPr lang="fr-CA" smtClean="0"/>
              <a:pPr/>
              <a:t>‹N°›</a:t>
            </a:fld>
            <a:endParaRPr lang="fr-CA"/>
          </a:p>
        </p:txBody>
      </p:sp>
      <p:sp>
        <p:nvSpPr>
          <p:cNvPr id="14" name="Espace réservé du pied de page 13"/>
          <p:cNvSpPr>
            <a:spLocks noGrp="1"/>
          </p:cNvSpPr>
          <p:nvPr>
            <p:ph type="ftr" sz="quarter" idx="17"/>
          </p:nvPr>
        </p:nvSpPr>
        <p:spPr/>
        <p:txBody>
          <a:bodyPr rtlCol="0"/>
          <a:lstStyle/>
          <a:p>
            <a:endParaRPr lang="fr-CA"/>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F1CA7B6F-F610-4C67-9792-1A135628C6F6}"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F1CA7B6F-F610-4C67-9792-1A135628C6F6}"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2D337CA6-8F08-4272-9C13-532E04332179}" type="datetimeFigureOut">
              <a:rPr lang="fr-CA" smtClean="0"/>
              <a:pPr/>
              <a:t>2020-07-20</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F1CA7B6F-F610-4C67-9792-1A135628C6F6}" type="slidenum">
              <a:rPr lang="fr-CA" smtClean="0"/>
              <a:pPr/>
              <a:t>‹N°›</a:t>
            </a:fld>
            <a:endParaRPr lang="fr-CA"/>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2D337CA6-8F08-4272-9C13-532E04332179}" type="datetimeFigureOut">
              <a:rPr lang="fr-CA" smtClean="0"/>
              <a:pPr/>
              <a:t>2020-07-20</a:t>
            </a:fld>
            <a:endParaRPr lang="fr-CA"/>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F1CA7B6F-F610-4C67-9792-1A135628C6F6}" type="slidenum">
              <a:rPr lang="fr-CA" smtClean="0"/>
              <a:pPr/>
              <a:t>‹N°›</a:t>
            </a:fld>
            <a:endParaRPr lang="fr-CA"/>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CA"/>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D337CA6-8F08-4272-9C13-532E04332179}" type="datetimeFigureOut">
              <a:rPr lang="fr-CA" smtClean="0"/>
              <a:pPr/>
              <a:t>2020-07-20</a:t>
            </a:fld>
            <a:endParaRPr lang="fr-CA"/>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C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1CA7B6F-F610-4C67-9792-1A135628C6F6}" type="slidenum">
              <a:rPr lang="fr-CA" smtClean="0"/>
              <a:pPr/>
              <a:t>‹N°›</a:t>
            </a:fld>
            <a:endParaRPr lang="fr-C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creativecommons.org/licenses/by-nc-sa/4.0/"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www.cegeplimoilou.ca/etudiants/carrefour-de-l-information/bibliotheques/" TargetMode="External"/><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CA" dirty="0"/>
              <a:t>Tant d’outils de recherche</a:t>
            </a:r>
          </a:p>
        </p:txBody>
      </p:sp>
      <p:sp>
        <p:nvSpPr>
          <p:cNvPr id="3" name="Sous-titre 2"/>
          <p:cNvSpPr>
            <a:spLocks noGrp="1"/>
          </p:cNvSpPr>
          <p:nvPr>
            <p:ph type="subTitle" idx="1"/>
          </p:nvPr>
        </p:nvSpPr>
        <p:spPr>
          <a:xfrm>
            <a:off x="2362200" y="6050037"/>
            <a:ext cx="6781800" cy="685800"/>
          </a:xfrm>
        </p:spPr>
        <p:txBody>
          <a:bodyPr>
            <a:noAutofit/>
          </a:bodyPr>
          <a:lstStyle/>
          <a:p>
            <a:r>
              <a:rPr lang="fr-CA" dirty="0"/>
              <a:t>Ou l’art de bien choisir le bon outil de recherche</a:t>
            </a:r>
          </a:p>
        </p:txBody>
      </p:sp>
      <p:pic>
        <p:nvPicPr>
          <p:cNvPr id="4" name="Image 3" descr="Licence Creative Commons">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55576" y="6244029"/>
            <a:ext cx="842645" cy="297815"/>
          </a:xfrm>
          <a:prstGeom prst="rect">
            <a:avLst/>
          </a:prstGeom>
          <a:noFill/>
          <a:ln>
            <a:noFill/>
          </a:ln>
        </p:spPr>
      </p:pic>
      <p:pic>
        <p:nvPicPr>
          <p:cNvPr id="1026" name="Picture 2" descr="Image associÃ©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6256" y="116632"/>
            <a:ext cx="2103958" cy="154102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dirty="0"/>
              <a:t>Objectifs et Plan de la formation</a:t>
            </a:r>
            <a:endParaRPr lang="fr-CA" dirty="0"/>
          </a:p>
        </p:txBody>
      </p:sp>
      <p:sp>
        <p:nvSpPr>
          <p:cNvPr id="3" name="Espace réservé du contenu 2"/>
          <p:cNvSpPr>
            <a:spLocks noGrp="1"/>
          </p:cNvSpPr>
          <p:nvPr>
            <p:ph sz="quarter" idx="1"/>
          </p:nvPr>
        </p:nvSpPr>
        <p:spPr/>
        <p:txBody>
          <a:bodyPr>
            <a:normAutofit fontScale="92500" lnSpcReduction="20000"/>
          </a:bodyPr>
          <a:lstStyle/>
          <a:p>
            <a:r>
              <a:rPr lang="fr-CA" dirty="0"/>
              <a:t>Objectifs</a:t>
            </a:r>
          </a:p>
          <a:p>
            <a:pPr lvl="1"/>
            <a:r>
              <a:rPr lang="fr-CA" dirty="0"/>
              <a:t>Distinguer les différents types de documents</a:t>
            </a:r>
          </a:p>
          <a:p>
            <a:pPr lvl="1"/>
            <a:r>
              <a:rPr lang="fr-CA" dirty="0"/>
              <a:t>Distinguer les différents types d’outils de recherche</a:t>
            </a:r>
          </a:p>
          <a:p>
            <a:pPr lvl="1"/>
            <a:r>
              <a:rPr lang="fr-CA" dirty="0"/>
              <a:t>Utiliser les différentes fonctionnalités des outils</a:t>
            </a:r>
          </a:p>
          <a:p>
            <a:pPr lvl="1"/>
            <a:r>
              <a:rPr lang="fr-CA" dirty="0"/>
              <a:t>Trouver des documents pertinents aux besoins informationnels</a:t>
            </a:r>
          </a:p>
          <a:p>
            <a:pPr lvl="1">
              <a:buNone/>
            </a:pPr>
            <a:endParaRPr lang="fr-CA" dirty="0"/>
          </a:p>
          <a:p>
            <a:r>
              <a:rPr lang="fr-CA" dirty="0"/>
              <a:t>Plan de la formation</a:t>
            </a:r>
          </a:p>
          <a:p>
            <a:pPr lvl="1"/>
            <a:r>
              <a:rPr lang="fr-CA" dirty="0"/>
              <a:t>Types de documents</a:t>
            </a:r>
          </a:p>
          <a:p>
            <a:pPr lvl="1"/>
            <a:r>
              <a:rPr lang="fr-CA" dirty="0"/>
              <a:t>Outils de recherche</a:t>
            </a:r>
          </a:p>
          <a:p>
            <a:pPr lvl="1"/>
            <a:r>
              <a:rPr lang="fr-CA" dirty="0"/>
              <a:t>Exercices de recherche pour répondre à vos besoins informationnels</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279832" cy="990600"/>
          </a:xfrm>
        </p:spPr>
        <p:txBody>
          <a:bodyPr>
            <a:normAutofit/>
          </a:bodyPr>
          <a:lstStyle/>
          <a:p>
            <a:r>
              <a:rPr lang="fr-CA" dirty="0"/>
              <a:t>Types de documents</a:t>
            </a:r>
          </a:p>
        </p:txBody>
      </p:sp>
      <p:pic>
        <p:nvPicPr>
          <p:cNvPr id="3" name="Image 2"/>
          <p:cNvPicPr>
            <a:picLocks noChangeAspect="1"/>
          </p:cNvPicPr>
          <p:nvPr/>
        </p:nvPicPr>
        <p:blipFill>
          <a:blip r:embed="rId3"/>
          <a:stretch>
            <a:fillRect/>
          </a:stretch>
        </p:blipFill>
        <p:spPr>
          <a:xfrm>
            <a:off x="107504" y="2024749"/>
            <a:ext cx="8928992" cy="3450934"/>
          </a:xfrm>
          <a:prstGeom prst="rect">
            <a:avLst/>
          </a:prstGeom>
        </p:spPr>
      </p:pic>
    </p:spTree>
    <p:extLst>
      <p:ext uri="{BB962C8B-B14F-4D97-AF65-F5344CB8AC3E}">
        <p14:creationId xmlns:p14="http://schemas.microsoft.com/office/powerpoint/2010/main" val="243727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err="1"/>
              <a:t>Différents</a:t>
            </a:r>
            <a:r>
              <a:rPr lang="en-CA" dirty="0"/>
              <a:t> types </a:t>
            </a:r>
            <a:r>
              <a:rPr lang="en-CA" dirty="0" err="1"/>
              <a:t>d’outils</a:t>
            </a:r>
            <a:endParaRPr lang="fr-CA" dirty="0"/>
          </a:p>
        </p:txBody>
      </p:sp>
      <p:sp>
        <p:nvSpPr>
          <p:cNvPr id="3" name="Espace réservé du contenu 2"/>
          <p:cNvSpPr>
            <a:spLocks noGrp="1"/>
          </p:cNvSpPr>
          <p:nvPr>
            <p:ph sz="quarter" idx="1"/>
          </p:nvPr>
        </p:nvSpPr>
        <p:spPr>
          <a:xfrm>
            <a:off x="691820" y="1608666"/>
            <a:ext cx="8153400" cy="4495800"/>
          </a:xfrm>
        </p:spPr>
        <p:txBody>
          <a:bodyPr>
            <a:normAutofit/>
          </a:bodyPr>
          <a:lstStyle/>
          <a:p>
            <a:pPr fontAlgn="t"/>
            <a:r>
              <a:rPr lang="en-CA" sz="3200" b="1" dirty="0">
                <a:hlinkClick r:id="rId3"/>
              </a:rPr>
              <a:t>Site de la </a:t>
            </a:r>
            <a:r>
              <a:rPr lang="en-CA" sz="3200" b="1" dirty="0" err="1">
                <a:hlinkClick r:id="rId3"/>
              </a:rPr>
              <a:t>bibliothèque</a:t>
            </a:r>
            <a:endParaRPr lang="en-CA" sz="3200" b="1" dirty="0"/>
          </a:p>
          <a:p>
            <a:pPr marL="0" indent="0" fontAlgn="t">
              <a:buNone/>
            </a:pPr>
            <a:endParaRPr lang="fr-CA" sz="3200" b="1"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434273">
            <a:off x="1556936" y="3997506"/>
            <a:ext cx="2896021" cy="744691"/>
          </a:xfrm>
          <a:prstGeom prst="rect">
            <a:avLst/>
          </a:prstGeom>
          <a:noFill/>
          <a:ln w="38100">
            <a:solidFill>
              <a:schemeClr val="accent2">
                <a:lumMod val="75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05551">
            <a:off x="4595535" y="4677310"/>
            <a:ext cx="2094846" cy="1060681"/>
          </a:xfrm>
          <a:prstGeom prst="rect">
            <a:avLst/>
          </a:prstGeom>
          <a:noFill/>
          <a:ln w="38100">
            <a:solidFill>
              <a:schemeClr val="accent2"/>
            </a:solidFill>
            <a:miter lim="800000"/>
            <a:headEnd/>
            <a:tailEnd/>
          </a:ln>
          <a:extLst>
            <a:ext uri="{909E8E84-426E-40DD-AFC4-6F175D3DCCD1}">
              <a14:hiddenFill xmlns:a14="http://schemas.microsoft.com/office/drawing/2010/main">
                <a:solidFill>
                  <a:schemeClr val="accent1"/>
                </a:solidFill>
              </a14:hiddenFill>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22586">
            <a:off x="2405542" y="3459908"/>
            <a:ext cx="2768637" cy="959429"/>
          </a:xfrm>
          <a:prstGeom prst="rect">
            <a:avLst/>
          </a:prstGeom>
          <a:noFill/>
          <a:ln w="381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21149972">
            <a:off x="4583670" y="3497924"/>
            <a:ext cx="2732398" cy="988868"/>
          </a:xfrm>
          <a:prstGeom prst="rect">
            <a:avLst/>
          </a:prstGeom>
          <a:noFill/>
          <a:ln w="38100">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797710">
            <a:off x="3265159" y="2797783"/>
            <a:ext cx="3553134" cy="741028"/>
          </a:xfrm>
          <a:prstGeom prst="rect">
            <a:avLst/>
          </a:prstGeom>
          <a:noFill/>
          <a:ln w="38100">
            <a:solidFill>
              <a:schemeClr val="accent6">
                <a:lumMod val="75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103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20503691">
            <a:off x="2752556" y="4745396"/>
            <a:ext cx="1892839" cy="1089817"/>
          </a:xfrm>
          <a:prstGeom prst="rect">
            <a:avLst/>
          </a:prstGeom>
          <a:noFill/>
          <a:ln w="38100">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7662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CA" dirty="0"/>
              <a:t>Pourquoi utiliser plus d’un outil</a:t>
            </a:r>
          </a:p>
        </p:txBody>
      </p:sp>
      <p:sp>
        <p:nvSpPr>
          <p:cNvPr id="2" name="Espace réservé du contenu 1"/>
          <p:cNvSpPr>
            <a:spLocks noGrp="1"/>
          </p:cNvSpPr>
          <p:nvPr>
            <p:ph sz="quarter" idx="1"/>
          </p:nvPr>
        </p:nvSpPr>
        <p:spPr/>
        <p:txBody>
          <a:bodyPr/>
          <a:lstStyle/>
          <a:p>
            <a:r>
              <a:rPr lang="fr-CA" dirty="0"/>
              <a:t>Pour une démarche de recherche efficace</a:t>
            </a:r>
          </a:p>
          <a:p>
            <a:pPr lvl="1"/>
            <a:r>
              <a:rPr lang="fr-CA" dirty="0"/>
              <a:t>1</a:t>
            </a:r>
            <a:r>
              <a:rPr lang="fr-CA" baseline="30000" dirty="0"/>
              <a:t>ère</a:t>
            </a:r>
            <a:r>
              <a:rPr lang="fr-CA" dirty="0"/>
              <a:t> étape : Consulter une encyclopédie</a:t>
            </a:r>
          </a:p>
          <a:p>
            <a:pPr lvl="1"/>
            <a:r>
              <a:rPr lang="fr-CA" dirty="0"/>
              <a:t>2</a:t>
            </a:r>
            <a:r>
              <a:rPr lang="fr-CA" baseline="30000" dirty="0"/>
              <a:t>e</a:t>
            </a:r>
            <a:r>
              <a:rPr lang="fr-CA" dirty="0"/>
              <a:t> étape : Consulter un ou des livres</a:t>
            </a:r>
          </a:p>
          <a:p>
            <a:pPr lvl="1"/>
            <a:r>
              <a:rPr lang="fr-CA" dirty="0"/>
              <a:t>3</a:t>
            </a:r>
            <a:r>
              <a:rPr lang="fr-CA" baseline="30000" dirty="0"/>
              <a:t>e</a:t>
            </a:r>
            <a:r>
              <a:rPr lang="fr-CA" dirty="0"/>
              <a:t> étape : Trouver un article de revue dans une base de données</a:t>
            </a:r>
          </a:p>
          <a:p>
            <a:r>
              <a:rPr lang="fr-CA" dirty="0"/>
              <a:t>Pour varier vos sources</a:t>
            </a:r>
          </a:p>
          <a:p>
            <a:r>
              <a:rPr lang="fr-CA" dirty="0"/>
              <a:t>Pour augmenter la quantité de sources consultées</a:t>
            </a:r>
          </a:p>
        </p:txBody>
      </p:sp>
    </p:spTree>
    <p:extLst>
      <p:ext uri="{BB962C8B-B14F-4D97-AF65-F5344CB8AC3E}">
        <p14:creationId xmlns:p14="http://schemas.microsoft.com/office/powerpoint/2010/main" val="368627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CA" dirty="0"/>
              <a:t>Pourquoi ne pas se limiter à Google</a:t>
            </a:r>
          </a:p>
        </p:txBody>
      </p:sp>
      <p:sp>
        <p:nvSpPr>
          <p:cNvPr id="6" name="Espace réservé du contenu 5"/>
          <p:cNvSpPr>
            <a:spLocks noGrp="1"/>
          </p:cNvSpPr>
          <p:nvPr>
            <p:ph sz="quarter" idx="2"/>
          </p:nvPr>
        </p:nvSpPr>
        <p:spPr/>
        <p:txBody>
          <a:bodyPr>
            <a:normAutofit/>
          </a:bodyPr>
          <a:lstStyle/>
          <a:p>
            <a:r>
              <a:rPr lang="fr-CA" dirty="0"/>
              <a:t>Sources sélectionnées pour leur </a:t>
            </a:r>
            <a:r>
              <a:rPr lang="fr-CA" b="1" dirty="0"/>
              <a:t>qualité</a:t>
            </a:r>
          </a:p>
          <a:p>
            <a:endParaRPr lang="fr-CA" dirty="0"/>
          </a:p>
          <a:p>
            <a:r>
              <a:rPr lang="fr-CA" dirty="0"/>
              <a:t>Analyse faite par des experts</a:t>
            </a:r>
          </a:p>
          <a:p>
            <a:endParaRPr lang="fr-CA" dirty="0"/>
          </a:p>
          <a:p>
            <a:r>
              <a:rPr lang="fr-CA" dirty="0"/>
              <a:t>Sources exclusives</a:t>
            </a:r>
          </a:p>
          <a:p>
            <a:endParaRPr lang="fr-CA" dirty="0"/>
          </a:p>
          <a:p>
            <a:endParaRPr lang="fr-CA" dirty="0"/>
          </a:p>
        </p:txBody>
      </p:sp>
      <p:sp>
        <p:nvSpPr>
          <p:cNvPr id="8" name="Espace réservé du contenu 7"/>
          <p:cNvSpPr>
            <a:spLocks noGrp="1"/>
          </p:cNvSpPr>
          <p:nvPr>
            <p:ph sz="quarter" idx="4"/>
          </p:nvPr>
        </p:nvSpPr>
        <p:spPr>
          <a:xfrm>
            <a:off x="4733764" y="2564904"/>
            <a:ext cx="4019872" cy="3726904"/>
          </a:xfrm>
        </p:spPr>
        <p:txBody>
          <a:bodyPr>
            <a:normAutofit fontScale="92500" lnSpcReduction="10000"/>
          </a:bodyPr>
          <a:lstStyle/>
          <a:p>
            <a:r>
              <a:rPr lang="fr-CA" dirty="0"/>
              <a:t>Sources </a:t>
            </a:r>
            <a:r>
              <a:rPr lang="fr-CA" b="1" dirty="0"/>
              <a:t>populaires</a:t>
            </a:r>
            <a:r>
              <a:rPr lang="fr-CA" dirty="0"/>
              <a:t> classées en premier</a:t>
            </a:r>
          </a:p>
          <a:p>
            <a:endParaRPr lang="fr-CA" dirty="0"/>
          </a:p>
          <a:p>
            <a:r>
              <a:rPr lang="fr-CA" dirty="0"/>
              <a:t>Recherche faite par un robot sans évaluation</a:t>
            </a:r>
          </a:p>
          <a:p>
            <a:endParaRPr lang="fr-CA" dirty="0"/>
          </a:p>
          <a:p>
            <a:r>
              <a:rPr lang="fr-CA" dirty="0"/>
              <a:t>Plusieurs sources payantes</a:t>
            </a:r>
          </a:p>
          <a:p>
            <a:endParaRPr lang="fr-CA" dirty="0"/>
          </a:p>
          <a:p>
            <a:endParaRPr lang="fr-CA" dirty="0"/>
          </a:p>
        </p:txBody>
      </p:sp>
      <p:sp>
        <p:nvSpPr>
          <p:cNvPr id="5" name="Espace réservé du texte 4"/>
          <p:cNvSpPr>
            <a:spLocks noGrp="1"/>
          </p:cNvSpPr>
          <p:nvPr>
            <p:ph type="body" sz="quarter" idx="1"/>
          </p:nvPr>
        </p:nvSpPr>
        <p:spPr/>
        <p:txBody>
          <a:bodyPr>
            <a:normAutofit fontScale="70000" lnSpcReduction="20000"/>
          </a:bodyPr>
          <a:lstStyle/>
          <a:p>
            <a:r>
              <a:rPr lang="fr-CA" sz="3200" dirty="0"/>
              <a:t>Bases de données offertes par la bibliothèque</a:t>
            </a:r>
          </a:p>
        </p:txBody>
      </p:sp>
      <p:sp>
        <p:nvSpPr>
          <p:cNvPr id="7" name="Espace réservé du texte 6"/>
          <p:cNvSpPr>
            <a:spLocks noGrp="1"/>
          </p:cNvSpPr>
          <p:nvPr>
            <p:ph type="body" sz="quarter" idx="3"/>
          </p:nvPr>
        </p:nvSpPr>
        <p:spPr/>
        <p:txBody>
          <a:bodyPr>
            <a:normAutofit/>
          </a:bodyPr>
          <a:lstStyle/>
          <a:p>
            <a:r>
              <a:rPr lang="fr-CA" sz="2800" dirty="0"/>
              <a:t>Google</a:t>
            </a:r>
          </a:p>
        </p:txBody>
      </p:sp>
    </p:spTree>
    <p:extLst>
      <p:ext uri="{BB962C8B-B14F-4D97-AF65-F5344CB8AC3E}">
        <p14:creationId xmlns:p14="http://schemas.microsoft.com/office/powerpoint/2010/main" val="104421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 1</a:t>
            </a:r>
          </a:p>
        </p:txBody>
      </p:sp>
      <p:sp>
        <p:nvSpPr>
          <p:cNvPr id="3" name="Espace réservé du contenu 2"/>
          <p:cNvSpPr>
            <a:spLocks noGrp="1"/>
          </p:cNvSpPr>
          <p:nvPr>
            <p:ph sz="quarter" idx="1"/>
          </p:nvPr>
        </p:nvSpPr>
        <p:spPr>
          <a:xfrm>
            <a:off x="107504" y="1600200"/>
            <a:ext cx="9036496" cy="4495800"/>
          </a:xfrm>
        </p:spPr>
        <p:txBody>
          <a:bodyPr>
            <a:normAutofit lnSpcReduction="10000"/>
          </a:bodyPr>
          <a:lstStyle/>
          <a:p>
            <a:endParaRPr lang="fr-CA" sz="1200" dirty="0"/>
          </a:p>
          <a:p>
            <a:r>
              <a:rPr lang="fr-CA" sz="4600" dirty="0"/>
              <a:t>Trouvez un article d’</a:t>
            </a:r>
            <a:r>
              <a:rPr lang="fr-CA" sz="4600" b="1" dirty="0"/>
              <a:t>encyclopédie</a:t>
            </a:r>
            <a:r>
              <a:rPr lang="fr-CA" sz="4600" dirty="0"/>
              <a:t> ou d’un </a:t>
            </a:r>
            <a:r>
              <a:rPr lang="fr-CA" sz="4600" b="1" dirty="0"/>
              <a:t>dictionnaire</a:t>
            </a:r>
            <a:r>
              <a:rPr lang="fr-CA" sz="4600" dirty="0"/>
              <a:t> sur votre sujet. </a:t>
            </a:r>
          </a:p>
          <a:p>
            <a:endParaRPr lang="fr-CA" sz="4000" dirty="0"/>
          </a:p>
          <a:p>
            <a:pPr lvl="1"/>
            <a:r>
              <a:rPr lang="fr-CA" sz="3700" dirty="0"/>
              <a:t>Notez votre démarche :</a:t>
            </a:r>
            <a:endParaRPr lang="fr-CA" sz="3400" dirty="0"/>
          </a:p>
          <a:p>
            <a:pPr lvl="3"/>
            <a:r>
              <a:rPr lang="fr-CA" sz="3100" dirty="0"/>
              <a:t>Outils utilisés</a:t>
            </a:r>
          </a:p>
          <a:p>
            <a:pPr lvl="3"/>
            <a:r>
              <a:rPr lang="fr-CA" sz="3100" dirty="0"/>
              <a:t>Mots clés utilisés et découverts</a:t>
            </a:r>
          </a:p>
          <a:p>
            <a:pPr lvl="3"/>
            <a:r>
              <a:rPr lang="fr-CA" sz="3100" dirty="0"/>
              <a:t>Référence bibliographique</a:t>
            </a:r>
          </a:p>
          <a:p>
            <a:pPr lvl="1"/>
            <a:endParaRPr lang="fr-CA" sz="3700" dirty="0"/>
          </a:p>
          <a:p>
            <a:pPr lvl="1"/>
            <a:endParaRPr lang="fr-CA" sz="3700" dirty="0"/>
          </a:p>
          <a:p>
            <a:endParaRPr lang="fr-CA" dirty="0"/>
          </a:p>
        </p:txBody>
      </p:sp>
    </p:spTree>
    <p:extLst>
      <p:ext uri="{BB962C8B-B14F-4D97-AF65-F5344CB8AC3E}">
        <p14:creationId xmlns:p14="http://schemas.microsoft.com/office/powerpoint/2010/main" val="1289935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 2</a:t>
            </a:r>
          </a:p>
        </p:txBody>
      </p:sp>
      <p:sp>
        <p:nvSpPr>
          <p:cNvPr id="3" name="Espace réservé du contenu 2"/>
          <p:cNvSpPr>
            <a:spLocks noGrp="1"/>
          </p:cNvSpPr>
          <p:nvPr>
            <p:ph sz="quarter" idx="1"/>
          </p:nvPr>
        </p:nvSpPr>
        <p:spPr>
          <a:xfrm>
            <a:off x="107504" y="1600200"/>
            <a:ext cx="9036496" cy="4997152"/>
          </a:xfrm>
        </p:spPr>
        <p:txBody>
          <a:bodyPr>
            <a:normAutofit/>
          </a:bodyPr>
          <a:lstStyle/>
          <a:p>
            <a:endParaRPr lang="fr-CA" sz="1100" dirty="0"/>
          </a:p>
          <a:p>
            <a:r>
              <a:rPr lang="fr-CA" sz="4600" dirty="0"/>
              <a:t>Trouvez au moins un </a:t>
            </a:r>
            <a:r>
              <a:rPr lang="fr-CA" sz="4600" b="1" dirty="0"/>
              <a:t>livre</a:t>
            </a:r>
            <a:r>
              <a:rPr lang="fr-CA" sz="4600" dirty="0"/>
              <a:t> sur votre sujet. </a:t>
            </a:r>
          </a:p>
          <a:p>
            <a:endParaRPr lang="fr-CA" sz="4000" dirty="0"/>
          </a:p>
          <a:p>
            <a:pPr lvl="1"/>
            <a:r>
              <a:rPr lang="fr-CA" sz="3700" dirty="0"/>
              <a:t>Notez votre démarche :</a:t>
            </a:r>
            <a:endParaRPr lang="fr-CA" sz="3400" dirty="0"/>
          </a:p>
          <a:p>
            <a:pPr lvl="3"/>
            <a:r>
              <a:rPr lang="fr-CA" sz="3100" dirty="0"/>
              <a:t>Outils utilisés</a:t>
            </a:r>
          </a:p>
          <a:p>
            <a:pPr lvl="3"/>
            <a:r>
              <a:rPr lang="fr-CA" sz="3100" dirty="0"/>
              <a:t>Mots clés utilisés et découverts</a:t>
            </a:r>
          </a:p>
          <a:p>
            <a:pPr lvl="3"/>
            <a:r>
              <a:rPr lang="fr-CA" sz="3100" dirty="0"/>
              <a:t>Référence bibliographique</a:t>
            </a:r>
          </a:p>
          <a:p>
            <a:pPr lvl="1"/>
            <a:endParaRPr lang="fr-CA" sz="3700" dirty="0"/>
          </a:p>
          <a:p>
            <a:pPr lvl="1"/>
            <a:endParaRPr lang="fr-CA" sz="3700" dirty="0"/>
          </a:p>
          <a:p>
            <a:endParaRPr lang="fr-CA" dirty="0"/>
          </a:p>
        </p:txBody>
      </p:sp>
    </p:spTree>
    <p:extLst>
      <p:ext uri="{BB962C8B-B14F-4D97-AF65-F5344CB8AC3E}">
        <p14:creationId xmlns:p14="http://schemas.microsoft.com/office/powerpoint/2010/main" val="4188403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Exercice 3</a:t>
            </a:r>
          </a:p>
        </p:txBody>
      </p:sp>
      <p:sp>
        <p:nvSpPr>
          <p:cNvPr id="3" name="Espace réservé du contenu 2"/>
          <p:cNvSpPr>
            <a:spLocks noGrp="1"/>
          </p:cNvSpPr>
          <p:nvPr>
            <p:ph sz="quarter" idx="1"/>
          </p:nvPr>
        </p:nvSpPr>
        <p:spPr>
          <a:xfrm>
            <a:off x="107504" y="1600200"/>
            <a:ext cx="9036496" cy="4997152"/>
          </a:xfrm>
        </p:spPr>
        <p:txBody>
          <a:bodyPr>
            <a:normAutofit/>
          </a:bodyPr>
          <a:lstStyle/>
          <a:p>
            <a:endParaRPr lang="fr-CA" sz="1100" dirty="0"/>
          </a:p>
          <a:p>
            <a:r>
              <a:rPr lang="fr-CA" sz="4600" dirty="0"/>
              <a:t>Trouvez des </a:t>
            </a:r>
            <a:r>
              <a:rPr lang="fr-CA" sz="4600" b="1" dirty="0"/>
              <a:t>articles de revue</a:t>
            </a:r>
            <a:r>
              <a:rPr lang="fr-CA" sz="4600" dirty="0"/>
              <a:t> sur votre sujet. </a:t>
            </a:r>
          </a:p>
          <a:p>
            <a:endParaRPr lang="fr-CA" sz="4000" dirty="0"/>
          </a:p>
          <a:p>
            <a:pPr lvl="1"/>
            <a:r>
              <a:rPr lang="fr-CA" sz="3700" dirty="0"/>
              <a:t>Notez votre démarche :</a:t>
            </a:r>
            <a:endParaRPr lang="fr-CA" sz="3400" dirty="0"/>
          </a:p>
          <a:p>
            <a:pPr lvl="3"/>
            <a:r>
              <a:rPr lang="fr-CA" sz="3100" dirty="0"/>
              <a:t>Outils utilisés</a:t>
            </a:r>
          </a:p>
          <a:p>
            <a:pPr lvl="3"/>
            <a:r>
              <a:rPr lang="fr-CA" sz="3100" dirty="0"/>
              <a:t>Mots clés utilisés et découverts</a:t>
            </a:r>
          </a:p>
          <a:p>
            <a:pPr lvl="3"/>
            <a:r>
              <a:rPr lang="fr-CA" sz="3100" dirty="0"/>
              <a:t>Références bibliographiques</a:t>
            </a:r>
          </a:p>
          <a:p>
            <a:pPr lvl="1"/>
            <a:endParaRPr lang="fr-CA" sz="3700" dirty="0"/>
          </a:p>
          <a:p>
            <a:pPr lvl="1"/>
            <a:endParaRPr lang="fr-CA" sz="3700" dirty="0"/>
          </a:p>
          <a:p>
            <a:endParaRPr lang="fr-CA" dirty="0"/>
          </a:p>
        </p:txBody>
      </p:sp>
    </p:spTree>
    <p:extLst>
      <p:ext uri="{BB962C8B-B14F-4D97-AF65-F5344CB8AC3E}">
        <p14:creationId xmlns:p14="http://schemas.microsoft.com/office/powerpoint/2010/main" val="1879594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2830136"/>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USESECONDARYMONITOR" val="True"/>
  <p:tag name="ANSWERNOWTEXT" val="Répondre maintenant"/>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Aucun)"/>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ASKPANEKEY" val="d367f4fa-59db-4762-aa92-71b015422165"/>
  <p:tag name="TPFULLVERSION" val="4.3.2.1200"/>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16050</TotalTime>
  <Words>1298</Words>
  <Application>Microsoft Office PowerPoint</Application>
  <PresentationFormat>Affichage à l'écran (4:3)</PresentationFormat>
  <Paragraphs>212</Paragraphs>
  <Slides>9</Slides>
  <Notes>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Tw Cen MT</vt:lpstr>
      <vt:lpstr>Wingdings</vt:lpstr>
      <vt:lpstr>Wingdings 2</vt:lpstr>
      <vt:lpstr>Médian</vt:lpstr>
      <vt:lpstr>Tant d’outils de recherche</vt:lpstr>
      <vt:lpstr>Objectifs et Plan de la formation</vt:lpstr>
      <vt:lpstr>Types de documents</vt:lpstr>
      <vt:lpstr>Différents types d’outils</vt:lpstr>
      <vt:lpstr>Pourquoi utiliser plus d’un outil</vt:lpstr>
      <vt:lpstr>Pourquoi ne pas se limiter à Google</vt:lpstr>
      <vt:lpstr>Exercice 1</vt:lpstr>
      <vt:lpstr>Exercice 2</vt:lpstr>
      <vt:lpstr>Exercice 3</vt:lpstr>
    </vt:vector>
  </TitlesOfParts>
  <Company>Cégep Limoilou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Tant d’outils de recherche</dc:title>
  <dc:creator>Cégep Limoilou</dc:creator>
  <cp:lastModifiedBy>Maude Boudraeu</cp:lastModifiedBy>
  <cp:revision>218</cp:revision>
  <cp:lastPrinted>2018-09-06T14:48:06Z</cp:lastPrinted>
  <dcterms:created xsi:type="dcterms:W3CDTF">2010-08-25T14:39:36Z</dcterms:created>
  <dcterms:modified xsi:type="dcterms:W3CDTF">2020-07-20T14:33:52Z</dcterms:modified>
</cp:coreProperties>
</file>