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64" r:id="rId5"/>
    <p:sldId id="290" r:id="rId6"/>
    <p:sldId id="276" r:id="rId7"/>
    <p:sldId id="282" r:id="rId8"/>
    <p:sldId id="295" r:id="rId9"/>
    <p:sldId id="310" r:id="rId10"/>
    <p:sldId id="311" r:id="rId11"/>
    <p:sldId id="298" r:id="rId12"/>
    <p:sldId id="300" r:id="rId13"/>
    <p:sldId id="309" r:id="rId14"/>
    <p:sldId id="302" r:id="rId15"/>
    <p:sldId id="304" r:id="rId16"/>
    <p:sldId id="303" r:id="rId17"/>
    <p:sldId id="305" r:id="rId18"/>
    <p:sldId id="306" r:id="rId19"/>
    <p:sldId id="307" r:id="rId20"/>
    <p:sldId id="308" r:id="rId21"/>
    <p:sldId id="266" r:id="rId22"/>
  </p:sldIdLst>
  <p:sldSz cx="12188825" cy="6858000"/>
  <p:notesSz cx="6858000" cy="9144000"/>
  <p:defaultTextStyle>
    <a:defPPr rtl="0">
      <a:defRPr lang="fr-F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792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88FA03-17C3-4384-A8CA-C7B5B2C3661B}" type="datetime1">
              <a:rPr lang="fr-FR" smtClean="0">
                <a:solidFill>
                  <a:schemeClr val="tx2"/>
                </a:solidFill>
              </a:rPr>
              <a:t>10/04/2025</a:t>
            </a:fld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fr-FR" smtClean="0">
                <a:solidFill>
                  <a:schemeClr val="tx2"/>
                </a:solidFill>
              </a:rPr>
              <a:pPr algn="r" rtl="0"/>
              <a:t>‹N°›</a:t>
            </a:fld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0278E6AB-A867-4373-B52A-2119E5F3C74C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476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84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75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209E4F-DFC6-482F-A6CA-B16F8BC41929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1AE174-79A8-4DBD-949F-59976445A8D7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662048-31C6-4FA4-8E2A-A7A728DE4DAD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4196A-BEE6-4491-90B5-F68FE796655F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F4D392-EF6A-4546-BE67-0A4475C8D146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28BD1F-6D0E-420C-8BFA-9DF0A6C07362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19C123-234E-4BDF-A453-4DA56EE52067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882CEE-EB75-4AF3-9151-1F5F1A2C8DEE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pour l’image 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43391A-F551-4E68-A3A2-B2977A11EED5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FC95F3A-C80B-45D8-8619-50796CD15BC7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2" Type="http://schemas.microsoft.com/office/2007/relationships/media" Target="../media/media13.m4a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media2.m4a"/><Relationship Id="rId5" Type="http://schemas.microsoft.com/office/2007/relationships/media" Target="../media/media2.m4a"/><Relationship Id="rId4" Type="http://schemas.openxmlformats.org/officeDocument/2006/relationships/tags" Target="../tags/tag6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Les dictionnaires d’Antidote 9</a:t>
            </a:r>
            <a:br>
              <a:rPr lang="fr-FR"/>
            </a:br>
            <a:r>
              <a:rPr lang="fr-FR"/>
              <a:t>partie 2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712AE675-38D6-4381-9632-CB3E6951508B}"/>
              </a:ext>
            </a:extLst>
          </p:cNvPr>
          <p:cNvSpPr txBox="1"/>
          <p:nvPr/>
        </p:nvSpPr>
        <p:spPr>
          <a:xfrm>
            <a:off x="6742484" y="615473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/>
              <a:t>Chantal LeBel, Cégep Limoilou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65">
        <p15:prstTrans prst="peelOff"/>
      </p:transition>
    </mc:Choice>
    <mc:Fallback xmlns="">
      <p:transition spd="slow" advTm="7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761" b="19716"/>
          <a:stretch/>
        </p:blipFill>
        <p:spPr>
          <a:xfrm>
            <a:off x="486449" y="1844824"/>
            <a:ext cx="11063793" cy="48245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5860" y="404664"/>
            <a:ext cx="10089671" cy="760512"/>
          </a:xfrm>
        </p:spPr>
        <p:txBody>
          <a:bodyPr>
            <a:normAutofit fontScale="90000"/>
          </a:bodyPr>
          <a:lstStyle/>
          <a:p>
            <a:r>
              <a:rPr lang="fr-CA" sz="2400" dirty="0"/>
              <a:t>3- Le dictionnaire des antonymes</a:t>
            </a:r>
            <a:br>
              <a:rPr lang="fr-CA" dirty="0"/>
            </a:b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837828" y="1268760"/>
            <a:ext cx="3164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Liste de antonymes selon le sens désiré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5940" y="2492896"/>
            <a:ext cx="2880320" cy="864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837828" y="1268760"/>
            <a:ext cx="3096344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6094412" y="1268760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Définition de la vedette</a:t>
            </a:r>
          </a:p>
        </p:txBody>
      </p:sp>
      <p:cxnSp>
        <p:nvCxnSpPr>
          <p:cNvPr id="12" name="Connecteur droit avec flèche 11"/>
          <p:cNvCxnSpPr>
            <a:stCxn id="9" idx="2"/>
          </p:cNvCxnSpPr>
          <p:nvPr/>
        </p:nvCxnSpPr>
        <p:spPr>
          <a:xfrm>
            <a:off x="7067596" y="1545759"/>
            <a:ext cx="250952" cy="94713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3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98">
        <p:fade/>
      </p:transition>
    </mc:Choice>
    <mc:Fallback xmlns="">
      <p:transition spd="med" advTm="26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4- Le dictionnaire des cooccurrences</a:t>
            </a:r>
            <a:br>
              <a:rPr lang="fr-CA" dirty="0"/>
            </a:br>
            <a:endParaRPr lang="fr-CA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023" b="4295"/>
          <a:stretch/>
        </p:blipFill>
        <p:spPr>
          <a:xfrm>
            <a:off x="1053852" y="1340768"/>
            <a:ext cx="10225136" cy="53882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614692" y="537321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Pour voir la définition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0126860" y="5661248"/>
            <a:ext cx="576064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62564" y="98072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Exemples en contexte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8470676" y="1268760"/>
            <a:ext cx="216024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ccolade fermante 21"/>
          <p:cNvSpPr/>
          <p:nvPr/>
        </p:nvSpPr>
        <p:spPr>
          <a:xfrm>
            <a:off x="3142084" y="2492896"/>
            <a:ext cx="288032" cy="504056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ZoneTexte 22"/>
          <p:cNvSpPr txBox="1"/>
          <p:nvPr/>
        </p:nvSpPr>
        <p:spPr>
          <a:xfrm>
            <a:off x="3574132" y="2636912"/>
            <a:ext cx="216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00B050"/>
                </a:solidFill>
              </a:rPr>
              <a:t>La liste des cooccurrences</a:t>
            </a:r>
          </a:p>
        </p:txBody>
      </p:sp>
      <p:sp>
        <p:nvSpPr>
          <p:cNvPr id="24" name="Accolade fermante 23"/>
          <p:cNvSpPr/>
          <p:nvPr/>
        </p:nvSpPr>
        <p:spPr>
          <a:xfrm>
            <a:off x="3574132" y="1844824"/>
            <a:ext cx="216024" cy="432048"/>
          </a:xfrm>
          <a:prstGeom prst="righ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ZoneTexte 24"/>
          <p:cNvSpPr txBox="1"/>
          <p:nvPr/>
        </p:nvSpPr>
        <p:spPr>
          <a:xfrm>
            <a:off x="3934172" y="1916832"/>
            <a:ext cx="191270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00B0F0"/>
                </a:solidFill>
              </a:rPr>
              <a:t>Le contexte syntaxique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86500" y="3140968"/>
            <a:ext cx="2270173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chemeClr val="tx2"/>
                </a:solidFill>
              </a:rPr>
              <a:t>La force des cooccurrences</a:t>
            </a:r>
          </a:p>
        </p:txBody>
      </p:sp>
      <p:sp>
        <p:nvSpPr>
          <p:cNvPr id="29" name="Accolade fermante 28"/>
          <p:cNvSpPr/>
          <p:nvPr/>
        </p:nvSpPr>
        <p:spPr>
          <a:xfrm>
            <a:off x="6382444" y="2492896"/>
            <a:ext cx="360040" cy="1368152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35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71">
        <p:fade/>
      </p:transition>
    </mc:Choice>
    <mc:Fallback xmlns="">
      <p:transition spd="med" advTm="39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4" grpId="0"/>
      <p:bldP spid="22" grpId="0" animBg="1"/>
      <p:bldP spid="23" grpId="0"/>
      <p:bldP spid="24" grpId="0" animBg="1"/>
      <p:bldP spid="25" grpId="0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700" dirty="0"/>
              <a:t>5- Le dictionnaire des champs lexicaux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841" b="7773"/>
          <a:stretch/>
        </p:blipFill>
        <p:spPr>
          <a:xfrm>
            <a:off x="765820" y="1124744"/>
            <a:ext cx="10509161" cy="52839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02124" y="242088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catégorie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58308" y="908720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force des mots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86100" y="450912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liste des mots </a:t>
            </a:r>
          </a:p>
          <a:p>
            <a:r>
              <a:rPr lang="fr-CA" sz="1200" b="1" dirty="0">
                <a:solidFill>
                  <a:srgbClr val="C00000"/>
                </a:solidFill>
              </a:rPr>
              <a:t>du champ lexical</a:t>
            </a:r>
          </a:p>
        </p:txBody>
      </p:sp>
      <p:cxnSp>
        <p:nvCxnSpPr>
          <p:cNvPr id="9" name="Connecteur droit avec flèche 8"/>
          <p:cNvCxnSpPr>
            <a:stCxn id="6" idx="2"/>
          </p:cNvCxnSpPr>
          <p:nvPr/>
        </p:nvCxnSpPr>
        <p:spPr>
          <a:xfrm>
            <a:off x="5911880" y="1185719"/>
            <a:ext cx="38516" cy="5870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926060" y="2564904"/>
            <a:ext cx="50405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ccolade fermante 16"/>
          <p:cNvSpPr/>
          <p:nvPr/>
        </p:nvSpPr>
        <p:spPr>
          <a:xfrm>
            <a:off x="2566020" y="4365104"/>
            <a:ext cx="648072" cy="576064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2205980" y="4941168"/>
            <a:ext cx="504056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3502124" y="5517232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00B050"/>
                </a:solidFill>
              </a:rPr>
              <a:t>Cliquer pour voir les autres</a:t>
            </a:r>
          </a:p>
        </p:txBody>
      </p:sp>
      <p:cxnSp>
        <p:nvCxnSpPr>
          <p:cNvPr id="21" name="Connecteur droit avec flèche 20"/>
          <p:cNvCxnSpPr>
            <a:stCxn id="18" idx="5"/>
            <a:endCxn id="19" idx="1"/>
          </p:cNvCxnSpPr>
          <p:nvPr/>
        </p:nvCxnSpPr>
        <p:spPr>
          <a:xfrm>
            <a:off x="2636219" y="5187019"/>
            <a:ext cx="865905" cy="4687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7174532" y="4221088"/>
            <a:ext cx="3240360" cy="187220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ZoneTexte 22"/>
          <p:cNvSpPr txBox="1"/>
          <p:nvPr/>
        </p:nvSpPr>
        <p:spPr>
          <a:xfrm>
            <a:off x="10054852" y="4293096"/>
            <a:ext cx="15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Sphère interactive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390556" y="836712"/>
            <a:ext cx="1952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Panneau des définitions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614692" y="1124744"/>
            <a:ext cx="72008" cy="7200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590356" y="6165304"/>
            <a:ext cx="625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dirty="0">
                <a:solidFill>
                  <a:srgbClr val="C00000"/>
                </a:solidFill>
              </a:rPr>
              <a:t>La taille des mots de la sphère reflète la force du lien avec la vedette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4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88">
        <p:fade/>
      </p:transition>
    </mc:Choice>
    <mc:Fallback xmlns="">
      <p:transition spd="med" advTm="49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7" grpId="0" animBg="1"/>
      <p:bldP spid="18" grpId="0" animBg="1"/>
      <p:bldP spid="19" grpId="0"/>
      <p:bldP spid="22" grpId="0" animBg="1"/>
      <p:bldP spid="23" grpId="0"/>
      <p:bldP spid="24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 fontScale="90000"/>
          </a:bodyPr>
          <a:lstStyle/>
          <a:p>
            <a:r>
              <a:rPr lang="fr-CA" sz="2400" dirty="0"/>
              <a:t>6- Le dictionnaire de la conjugaison</a:t>
            </a:r>
            <a:br>
              <a:rPr lang="fr-CA" dirty="0"/>
            </a:br>
            <a:endParaRPr lang="fr-CA" dirty="0"/>
          </a:p>
        </p:txBody>
      </p:sp>
      <p:pic>
        <p:nvPicPr>
          <p:cNvPr id="7" name="Image 6"/>
          <p:cNvPicPr/>
          <p:nvPr/>
        </p:nvPicPr>
        <p:blipFill rotWithShape="1">
          <a:blip r:embed="rId5"/>
          <a:srcRect t="2880" r="87678" b="25103"/>
          <a:stretch/>
        </p:blipFill>
        <p:spPr bwMode="auto">
          <a:xfrm>
            <a:off x="4150196" y="836712"/>
            <a:ext cx="1562917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1342" t="7960" r="17378" b="40918"/>
          <a:stretch/>
        </p:blipFill>
        <p:spPr>
          <a:xfrm>
            <a:off x="5590356" y="980728"/>
            <a:ext cx="6264696" cy="2527302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7"/>
          <a:srcRect l="11574" t="13015" r="16898" b="31894"/>
          <a:stretch/>
        </p:blipFill>
        <p:spPr bwMode="auto">
          <a:xfrm>
            <a:off x="5590356" y="3501008"/>
            <a:ext cx="6264696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8"/>
          <a:srcRect l="11806" t="57407" r="16667" b="4733"/>
          <a:stretch/>
        </p:blipFill>
        <p:spPr bwMode="auto">
          <a:xfrm>
            <a:off x="5590356" y="5229200"/>
            <a:ext cx="6336704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33972" y="299695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L’auxiliaire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22004" y="4869160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Les notes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01924" y="3429000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Le menu des accords </a:t>
            </a:r>
          </a:p>
          <a:p>
            <a:r>
              <a:rPr lang="fr-CA" sz="1200" b="1" dirty="0"/>
              <a:t>du participe passé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22004" y="6381328"/>
            <a:ext cx="917239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CA" sz="1200" b="1" dirty="0"/>
              <a:t>Les temps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34372" y="548680"/>
            <a:ext cx="1500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forme verbale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894612" y="476672"/>
            <a:ext cx="2303836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CA" sz="1200" b="1" dirty="0"/>
              <a:t>La forme verbale alternative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42484" y="980728"/>
            <a:ext cx="576064" cy="2160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6382444" y="692696"/>
            <a:ext cx="144016" cy="3600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629916" y="220486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Les formes conjuguées</a:t>
            </a:r>
          </a:p>
        </p:txBody>
      </p:sp>
      <p:sp>
        <p:nvSpPr>
          <p:cNvPr id="20" name="Accolade ouvrante 19"/>
          <p:cNvSpPr/>
          <p:nvPr/>
        </p:nvSpPr>
        <p:spPr>
          <a:xfrm>
            <a:off x="3214092" y="1484784"/>
            <a:ext cx="2448272" cy="1872208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avec flèche 21"/>
          <p:cNvCxnSpPr>
            <a:stCxn id="3" idx="3"/>
          </p:cNvCxnSpPr>
          <p:nvPr/>
        </p:nvCxnSpPr>
        <p:spPr>
          <a:xfrm>
            <a:off x="3105713" y="3135452"/>
            <a:ext cx="3420747" cy="3655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6742484" y="3429000"/>
            <a:ext cx="648072" cy="28803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Ellipse 23"/>
          <p:cNvSpPr/>
          <p:nvPr/>
        </p:nvSpPr>
        <p:spPr>
          <a:xfrm>
            <a:off x="1629916" y="3284984"/>
            <a:ext cx="1872208" cy="7200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6" name="Connecteur droit avec flèche 25"/>
          <p:cNvCxnSpPr>
            <a:stCxn id="8" idx="3"/>
          </p:cNvCxnSpPr>
          <p:nvPr/>
        </p:nvCxnSpPr>
        <p:spPr>
          <a:xfrm>
            <a:off x="3286343" y="5007660"/>
            <a:ext cx="2376021" cy="7752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830716" y="6597352"/>
            <a:ext cx="1224136" cy="2160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9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977">
        <p:fade/>
      </p:transition>
    </mc:Choice>
    <mc:Fallback xmlns="">
      <p:transition spd="med" advTm="4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 animBg="1"/>
      <p:bldP spid="11" grpId="0"/>
      <p:bldP spid="13" grpId="0" animBg="1"/>
      <p:bldP spid="14" grpId="0" animBg="1"/>
      <p:bldP spid="19" grpId="0"/>
      <p:bldP spid="20" grpId="0" animBg="1"/>
      <p:bldP spid="23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7- Le dictionnaire des familles</a:t>
            </a:r>
            <a:br>
              <a:rPr lang="fr-CA" dirty="0"/>
            </a:br>
            <a:endParaRPr lang="fr-CA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31" r="365" b="7569"/>
          <a:stretch/>
        </p:blipFill>
        <p:spPr>
          <a:xfrm>
            <a:off x="847016" y="1196752"/>
            <a:ext cx="10503980" cy="53371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78188" y="908720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Sélectionner un mot dans la liste pour avoir sa définition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326660" y="1196752"/>
            <a:ext cx="576064" cy="72008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0" idx="2"/>
          </p:cNvCxnSpPr>
          <p:nvPr/>
        </p:nvCxnSpPr>
        <p:spPr>
          <a:xfrm flipH="1">
            <a:off x="3142084" y="1196752"/>
            <a:ext cx="1476164" cy="5760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50196" y="908720"/>
            <a:ext cx="936104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/>
          <p:cNvSpPr/>
          <p:nvPr/>
        </p:nvSpPr>
        <p:spPr>
          <a:xfrm>
            <a:off x="7534572" y="908720"/>
            <a:ext cx="792088" cy="2880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9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48">
        <p:fade/>
      </p:transition>
    </mc:Choice>
    <mc:Fallback xmlns="">
      <p:transition spd="med" advTm="27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8- Le dictionnaire de citations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" t="2431" r="710" b="6924"/>
          <a:stretch/>
        </p:blipFill>
        <p:spPr>
          <a:xfrm>
            <a:off x="837828" y="1099547"/>
            <a:ext cx="10873208" cy="55836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58508" y="764704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Auteurs</a:t>
            </a:r>
          </a:p>
          <a:p>
            <a:r>
              <a:rPr lang="fr-CA" sz="1200" b="1" dirty="0"/>
              <a:t>(en gras)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54652" y="692696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Titre de l’ouvrage</a:t>
            </a:r>
          </a:p>
          <a:p>
            <a:r>
              <a:rPr lang="fr-CA" sz="1200" b="1" dirty="0"/>
              <a:t>(en italique</a:t>
            </a:r>
            <a:r>
              <a:rPr lang="fr-CA" sz="1200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054852" y="692696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Lien vers le Web</a:t>
            </a:r>
          </a:p>
          <a:p>
            <a:r>
              <a:rPr lang="fr-CA" sz="1200" b="1" dirty="0"/>
              <a:t>(en bleu)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534572" y="1196752"/>
            <a:ext cx="1224136" cy="7920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9262764" y="1052736"/>
            <a:ext cx="720080" cy="9361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0918948" y="908720"/>
            <a:ext cx="216024" cy="144016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3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11">
        <p:fade/>
      </p:transition>
    </mc:Choice>
    <mc:Fallback xmlns="">
      <p:transition spd="med" advTm="26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9- Le dictionnaire historique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30" t="2032" r="595" b="5487"/>
          <a:stretch/>
        </p:blipFill>
        <p:spPr>
          <a:xfrm>
            <a:off x="2277988" y="1412776"/>
            <a:ext cx="9349392" cy="49352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9796" y="1700808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Origine du mot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9796" y="24928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Mots de la même origine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49796" y="350100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Évolution de la graphie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5780" y="494116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Évolution de la graphie en contexte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845940" y="1844824"/>
            <a:ext cx="1584176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989956" y="2492896"/>
            <a:ext cx="1440160" cy="1440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773932" y="3645024"/>
            <a:ext cx="1584176" cy="720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colade ouvrante 15"/>
          <p:cNvSpPr/>
          <p:nvPr/>
        </p:nvSpPr>
        <p:spPr>
          <a:xfrm>
            <a:off x="2061964" y="4509120"/>
            <a:ext cx="1656184" cy="1728192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2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233">
        <p:fade/>
      </p:transition>
    </mc:Choice>
    <mc:Fallback xmlns="">
      <p:transition spd="med" advTm="33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10- Le dictionnaire visuel nano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431" r="1055" b="23727"/>
          <a:stretch/>
        </p:blipFill>
        <p:spPr>
          <a:xfrm>
            <a:off x="909835" y="1412776"/>
            <a:ext cx="10806729" cy="45365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66">
        <p:fade/>
      </p:transition>
    </mc:Choice>
    <mc:Fallback xmlns="">
      <p:transition spd="med" advTm="18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3812" y="3212976"/>
            <a:ext cx="6984776" cy="1930400"/>
          </a:xfrm>
        </p:spPr>
        <p:txBody>
          <a:bodyPr rtlCol="0">
            <a:noAutofit/>
          </a:bodyPr>
          <a:lstStyle/>
          <a:p>
            <a:r>
              <a:rPr lang="fr-FR" sz="3600" dirty="0"/>
              <a:t>Pour plus de détails, consultez </a:t>
            </a:r>
            <a:r>
              <a:rPr lang="fr-FR" sz="3600" i="1" dirty="0"/>
              <a:t>Posologie. Guide d’utilisation d’Antidote 9</a:t>
            </a:r>
            <a:r>
              <a:rPr lang="fr-FR" sz="3600" dirty="0"/>
              <a:t> aux pages 67 à 104.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65820" y="836712"/>
            <a:ext cx="7008574" cy="1296987"/>
          </a:xfrm>
        </p:spPr>
        <p:txBody>
          <a:bodyPr rtlCol="0">
            <a:normAutofit/>
          </a:bodyPr>
          <a:lstStyle/>
          <a:p>
            <a:pPr rtl="0"/>
            <a:r>
              <a:rPr lang="fr-FR" sz="8000"/>
              <a:t>Fin</a:t>
            </a:r>
            <a:endParaRPr lang="fr-FR" sz="8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36">
        <p15:prstTrans prst="peelOff"/>
      </p:transition>
    </mc:Choice>
    <mc:Fallback xmlns="">
      <p:transition spd="slow" advTm="1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17309" y="76200"/>
            <a:ext cx="10157354" cy="976536"/>
          </a:xfrm>
        </p:spPr>
        <p:txBody>
          <a:bodyPr rtlCol="0"/>
          <a:lstStyle/>
          <a:p>
            <a:pPr rtl="0"/>
            <a:r>
              <a:rPr lang="fr-FR" b="1" cap="small" dirty="0"/>
              <a:t>introduction</a:t>
            </a:r>
            <a:r>
              <a:rPr lang="fr-FR" sz="4000" cap="all" baseline="30000" dirty="0"/>
              <a:t>1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25860" y="1268760"/>
            <a:ext cx="9289032" cy="4751536"/>
          </a:xfrm>
        </p:spPr>
        <p:txBody>
          <a:bodyPr rtlCol="0"/>
          <a:lstStyle/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Il y a dix dictionnaires dans Antidote 9. Vous trouverez toutes les explications les concernant aux pages 70 à 88 du guide 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Posologie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et dans le diaporama 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Les dictionnaires d’Antidote 9 partie 1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conçu par Chantal LeBel.</a:t>
            </a:r>
          </a:p>
          <a:p>
            <a:pPr rtl="0"/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1053852" y="6381328"/>
            <a:ext cx="10657184" cy="412156"/>
          </a:xfrm>
        </p:spPr>
        <p:txBody>
          <a:bodyPr/>
          <a:lstStyle/>
          <a:p>
            <a:pPr algn="l" rtl="0"/>
            <a:r>
              <a:rPr lang="fr-CA" sz="900" noProof="0" dirty="0"/>
              <a:t>1) L’ information de ce document </a:t>
            </a:r>
            <a:r>
              <a:rPr lang="fr-CA" sz="900" dirty="0"/>
              <a:t>a</a:t>
            </a:r>
            <a:r>
              <a:rPr lang="fr-CA" sz="900" noProof="0" dirty="0"/>
              <a:t> été colligée dans </a:t>
            </a:r>
            <a:r>
              <a:rPr lang="fr-CA" sz="900" i="1" noProof="0" dirty="0"/>
              <a:t>Posologie. Guide d’utilisation d’Antidote </a:t>
            </a:r>
            <a:r>
              <a:rPr lang="fr-CA" sz="900" i="1" dirty="0"/>
              <a:t>9, p. 67 à 104 </a:t>
            </a:r>
            <a:r>
              <a:rPr lang="fr-CA" sz="900" noProof="0" dirty="0"/>
              <a:t>modifiées par Chantal </a:t>
            </a:r>
            <a:r>
              <a:rPr lang="fr-CA" sz="900" noProof="0" dirty="0" err="1"/>
              <a:t>LeBel</a:t>
            </a:r>
            <a:r>
              <a:rPr lang="fr-CA" sz="900" noProof="0" dirty="0"/>
              <a:t>, Cégep Limoilou.</a:t>
            </a:r>
            <a:endParaRPr lang="fr-FR" sz="900" noProof="0" dirty="0"/>
          </a:p>
        </p:txBody>
      </p:sp>
      <p:sp>
        <p:nvSpPr>
          <p:cNvPr id="5" name="Parchemin vertical 4"/>
          <p:cNvSpPr/>
          <p:nvPr/>
        </p:nvSpPr>
        <p:spPr>
          <a:xfrm>
            <a:off x="5374332" y="2780928"/>
            <a:ext cx="2472055" cy="3403600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Définitions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Synonymes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Antonymes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Cooccurrences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Champ lexical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Conjugaison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Citations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Historique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Visuel nano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99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286">
        <p15:prstTrans prst="peelOff"/>
      </p:transition>
    </mc:Choice>
    <mc:Fallback xmlns="">
      <p:transition spd="slow" advTm="46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09836" y="1052736"/>
            <a:ext cx="10157354" cy="44704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Vous pouvez consulter les dictionnaires d’Antidote à tout moment pendant la rédaction ou la correction de votre texte. </a:t>
            </a:r>
          </a:p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La fenêtre des dictionnaires s’ouvre alors automatiquement au mot sélectionné et vous présente, comme dans l’illustration de la diapositive suivante, le nombre de résultats pour chacun des dictionnaires de la liste. </a:t>
            </a:r>
          </a:p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Aussi, Antidote vous propose, en cours de frappe, des mots graphiquement ou phonétiquement identiques ou apparentés à celui que vous cherchez.</a:t>
            </a:r>
          </a:p>
          <a:p>
            <a:pPr rtl="0"/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768">
        <p15:prstTrans prst="peelOff"/>
      </p:transition>
    </mc:Choice>
    <mc:Fallback xmlns="">
      <p:transition spd="slow" advTm="35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1"/>
            </p:custDataLst>
          </p:nvPr>
        </p:nvPicPr>
        <p:blipFill rotWithShape="1">
          <a:blip r:embed="rId5"/>
          <a:srcRect l="26945" t="22469" r="26110" b="8148"/>
          <a:stretch/>
        </p:blipFill>
        <p:spPr bwMode="auto">
          <a:xfrm>
            <a:off x="693812" y="188640"/>
            <a:ext cx="11017224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37828" y="5157193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Le nombre de résultats </a:t>
            </a:r>
          </a:p>
          <a:p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pour chacun des dictionnaires</a:t>
            </a:r>
          </a:p>
        </p:txBody>
      </p:sp>
      <p:sp>
        <p:nvSpPr>
          <p:cNvPr id="4" name="Ellipse 3"/>
          <p:cNvSpPr/>
          <p:nvPr/>
        </p:nvSpPr>
        <p:spPr>
          <a:xfrm>
            <a:off x="4726260" y="3933056"/>
            <a:ext cx="360040" cy="21602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2566020" y="4149080"/>
            <a:ext cx="2160240" cy="14401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0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400">
        <p15:prstTrans prst="peelOff"/>
      </p:transition>
    </mc:Choice>
    <mc:Fallback xmlns="">
      <p:transition spd="slow" advTm="25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5"/>
          <a:srcRect t="2880" b="25308"/>
          <a:stretch/>
        </p:blipFill>
        <p:spPr bwMode="auto">
          <a:xfrm>
            <a:off x="1125860" y="1124744"/>
            <a:ext cx="9865096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ccolade fermante 3"/>
          <p:cNvSpPr/>
          <p:nvPr/>
        </p:nvSpPr>
        <p:spPr>
          <a:xfrm>
            <a:off x="1989956" y="1628800"/>
            <a:ext cx="936104" cy="43924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2998068" y="3429000"/>
            <a:ext cx="4248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Il faut choisir le dictionnaire que l’on veut consulter en cliquant sur son icône.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25860" y="404664"/>
            <a:ext cx="600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Une liste de dictionnaires est proposée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3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89">
        <p:fade/>
      </p:transition>
    </mc:Choice>
    <mc:Fallback xmlns="">
      <p:transition spd="med" advTm="21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/>
          <p:nvPr/>
        </p:nvPicPr>
        <p:blipFill rotWithShape="1">
          <a:blip r:embed="rId5"/>
          <a:srcRect t="2469" b="4528"/>
          <a:stretch/>
        </p:blipFill>
        <p:spPr bwMode="auto">
          <a:xfrm>
            <a:off x="621804" y="908720"/>
            <a:ext cx="9217024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9982844" y="1844824"/>
            <a:ext cx="1126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L’étymologie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9982844" y="292494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La prononciation et </a:t>
            </a:r>
          </a:p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la flexion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9982844" y="4365104"/>
            <a:ext cx="1896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Les notes de difficultés</a:t>
            </a:r>
          </a:p>
        </p:txBody>
      </p:sp>
      <p:cxnSp>
        <p:nvCxnSpPr>
          <p:cNvPr id="72" name="Connecteur droit avec flèche 71"/>
          <p:cNvCxnSpPr>
            <a:stCxn id="2" idx="1"/>
          </p:cNvCxnSpPr>
          <p:nvPr/>
        </p:nvCxnSpPr>
        <p:spPr>
          <a:xfrm flipH="1">
            <a:off x="9550796" y="2415372"/>
            <a:ext cx="432048" cy="55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ccolade fermante 75"/>
          <p:cNvSpPr/>
          <p:nvPr/>
        </p:nvSpPr>
        <p:spPr>
          <a:xfrm>
            <a:off x="9550796" y="2852936"/>
            <a:ext cx="416677" cy="504540"/>
          </a:xfrm>
          <a:prstGeom prst="rightBrace">
            <a:avLst>
              <a:gd name="adj1" fmla="val 10403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/>
          <p:cNvSpPr txBox="1"/>
          <p:nvPr/>
        </p:nvSpPr>
        <p:spPr>
          <a:xfrm>
            <a:off x="9982844" y="2276872"/>
            <a:ext cx="1759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L’indice de fréquence</a:t>
            </a:r>
          </a:p>
        </p:txBody>
      </p:sp>
      <p:sp>
        <p:nvSpPr>
          <p:cNvPr id="10" name="Accolade fermante 9"/>
          <p:cNvSpPr/>
          <p:nvPr/>
        </p:nvSpPr>
        <p:spPr>
          <a:xfrm>
            <a:off x="9550796" y="1772816"/>
            <a:ext cx="360040" cy="360524"/>
          </a:xfrm>
          <a:prstGeom prst="rightBrace">
            <a:avLst>
              <a:gd name="adj1" fmla="val 8333"/>
              <a:gd name="adj2" fmla="val 52393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Accolade fermante 11"/>
          <p:cNvSpPr/>
          <p:nvPr/>
        </p:nvSpPr>
        <p:spPr>
          <a:xfrm>
            <a:off x="9622804" y="4293096"/>
            <a:ext cx="360040" cy="50405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9478788" y="5949280"/>
            <a:ext cx="504056" cy="1440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fermante 14"/>
          <p:cNvSpPr/>
          <p:nvPr/>
        </p:nvSpPr>
        <p:spPr>
          <a:xfrm>
            <a:off x="9550796" y="5157192"/>
            <a:ext cx="288032" cy="648072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9838828" y="5301208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1- pour des recherches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par critères prédéfinis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054852" y="486916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Les compléments</a:t>
            </a:r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>
            <a:stCxn id="6" idx="1"/>
          </p:cNvCxnSpPr>
          <p:nvPr/>
        </p:nvCxnSpPr>
        <p:spPr>
          <a:xfrm flipH="1" flipV="1">
            <a:off x="9406780" y="5013176"/>
            <a:ext cx="648072" cy="86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982844" y="5805264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2- Pour des ressources 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en ligne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37828" y="332656"/>
            <a:ext cx="49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1- Le dictionnaire des définitions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694812" y="476672"/>
            <a:ext cx="2161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 panneau des précisions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9406780" y="692696"/>
            <a:ext cx="708942" cy="9779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9910836" y="3429000"/>
            <a:ext cx="1134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L’abréviation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9478788" y="3573016"/>
            <a:ext cx="432048" cy="55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9550796" y="3861048"/>
            <a:ext cx="432048" cy="55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9910836" y="3717032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 lien vers le dictionnaire</a:t>
            </a:r>
          </a:p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historique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061">
        <p:fade/>
      </p:transition>
    </mc:Choice>
    <mc:Fallback xmlns="">
      <p:transition spd="med" advTm="51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76" grpId="0" animBg="1"/>
      <p:bldP spid="2" grpId="0"/>
      <p:bldP spid="10" grpId="0" animBg="1"/>
      <p:bldP spid="12" grpId="0" animBg="1"/>
      <p:bldP spid="15" grpId="0" animBg="1"/>
      <p:bldP spid="5" grpId="0"/>
      <p:bldP spid="6" grpId="0"/>
      <p:bldP spid="7" grpId="0"/>
      <p:bldP spid="8" grpId="0"/>
      <p:bldP spid="2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5"/>
          <a:srcRect l="347" t="2675" r="695" b="4732"/>
          <a:stretch/>
        </p:blipFill>
        <p:spPr bwMode="auto">
          <a:xfrm>
            <a:off x="1557908" y="980728"/>
            <a:ext cx="9361040" cy="547260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02324" y="476672"/>
            <a:ext cx="1715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Lien vers les illustrations</a:t>
            </a:r>
          </a:p>
        </p:txBody>
      </p:sp>
      <p:cxnSp>
        <p:nvCxnSpPr>
          <p:cNvPr id="5" name="Connecteur droit avec flèche 4"/>
          <p:cNvCxnSpPr>
            <a:stCxn id="3" idx="2"/>
          </p:cNvCxnSpPr>
          <p:nvPr/>
        </p:nvCxnSpPr>
        <p:spPr>
          <a:xfrm flipH="1">
            <a:off x="4726261" y="722893"/>
            <a:ext cx="1433830" cy="148197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1368" y="1772816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sens principaux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3772" y="2060848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sous-sens</a:t>
            </a:r>
            <a:endParaRPr lang="fr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3772" y="2492896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exemples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3772" y="3068960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marques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1764" y="3717032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 triangle de 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dévoilement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9756" y="4581128"/>
            <a:ext cx="11833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expressions</a:t>
            </a:r>
          </a:p>
        </p:txBody>
      </p:sp>
      <p:cxnSp>
        <p:nvCxnSpPr>
          <p:cNvPr id="14" name="Connecteur droit avec flèche 13"/>
          <p:cNvCxnSpPr>
            <a:stCxn id="6" idx="3"/>
          </p:cNvCxnSpPr>
          <p:nvPr/>
        </p:nvCxnSpPr>
        <p:spPr>
          <a:xfrm>
            <a:off x="1432332" y="1895927"/>
            <a:ext cx="1181324" cy="209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413892" y="2132856"/>
            <a:ext cx="1440160" cy="7200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8" idx="3"/>
          </p:cNvCxnSpPr>
          <p:nvPr/>
        </p:nvCxnSpPr>
        <p:spPr>
          <a:xfrm flipV="1">
            <a:off x="1353603" y="2132856"/>
            <a:ext cx="2220529" cy="48315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9" idx="3"/>
          </p:cNvCxnSpPr>
          <p:nvPr/>
        </p:nvCxnSpPr>
        <p:spPr>
          <a:xfrm flipV="1">
            <a:off x="1305513" y="2492896"/>
            <a:ext cx="1548539" cy="6991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1269876" y="3068960"/>
            <a:ext cx="1440160" cy="7200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ccolade ouvrante 32"/>
          <p:cNvSpPr/>
          <p:nvPr/>
        </p:nvSpPr>
        <p:spPr>
          <a:xfrm>
            <a:off x="1341884" y="3789040"/>
            <a:ext cx="1440160" cy="1800200"/>
          </a:xfrm>
          <a:prstGeom prst="leftBrace">
            <a:avLst>
              <a:gd name="adj1" fmla="val 8333"/>
              <a:gd name="adj2" fmla="val 50488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6454452" y="342900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Cliquer sur locutions 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ccolade fermante 16"/>
          <p:cNvSpPr/>
          <p:nvPr/>
        </p:nvSpPr>
        <p:spPr>
          <a:xfrm>
            <a:off x="5806380" y="2996952"/>
            <a:ext cx="1152128" cy="2808312"/>
          </a:xfrm>
          <a:prstGeom prst="rightBrace">
            <a:avLst>
              <a:gd name="adj1" fmla="val 8333"/>
              <a:gd name="adj2" fmla="val 51843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310436" y="3645024"/>
            <a:ext cx="504056" cy="252028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958508" y="4149080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une liste apparait </a:t>
            </a:r>
          </a:p>
          <a:p>
            <a:r>
              <a:rPr lang="fr-CA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ici.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747">
        <p:fade/>
      </p:transition>
    </mc:Choice>
    <mc:Fallback xmlns="">
      <p:transition spd="med" advTm="37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3" grpId="0" animBg="1"/>
      <p:bldP spid="13" grpId="0"/>
      <p:bldP spid="17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5"/>
          <a:srcRect t="2415" b="4321"/>
          <a:stretch/>
        </p:blipFill>
        <p:spPr bwMode="auto">
          <a:xfrm>
            <a:off x="1989956" y="1170432"/>
            <a:ext cx="9073008" cy="5282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66420" y="6237312"/>
            <a:ext cx="360040" cy="2880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2998068" y="1844824"/>
            <a:ext cx="792088" cy="21602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6526460" y="6237312"/>
            <a:ext cx="504056" cy="2880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3070076" y="3933056"/>
            <a:ext cx="1512168" cy="2880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1053852" y="404664"/>
            <a:ext cx="9041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Cliquer sur </a:t>
            </a:r>
            <a:r>
              <a:rPr lang="fr-CA" cap="small" dirty="0">
                <a:latin typeface="Arial" panose="020B0604020202020204" pitchFamily="34" charset="0"/>
                <a:cs typeface="Arial" panose="020B0604020202020204" pitchFamily="34" charset="0"/>
              </a:rPr>
              <a:t>Proverbes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ou sur </a:t>
            </a:r>
            <a:r>
              <a:rPr lang="fr-CA" cap="small" dirty="0">
                <a:latin typeface="Arial" panose="020B0604020202020204" pitchFamily="34" charset="0"/>
                <a:cs typeface="Arial" panose="020B0604020202020204" pitchFamily="34" charset="0"/>
              </a:rPr>
              <a:t>À proscrire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et une liste apparait</a:t>
            </a:r>
            <a:r>
              <a:rPr lang="fr-CA" dirty="0"/>
              <a:t>.</a:t>
            </a:r>
          </a:p>
          <a:p>
            <a:endParaRPr lang="fr-CA" dirty="0"/>
          </a:p>
        </p:txBody>
      </p:sp>
      <p:sp>
        <p:nvSpPr>
          <p:cNvPr id="8" name="Ellipse 7"/>
          <p:cNvSpPr/>
          <p:nvPr/>
        </p:nvSpPr>
        <p:spPr>
          <a:xfrm>
            <a:off x="5230316" y="260648"/>
            <a:ext cx="1800200" cy="72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2710036" y="476672"/>
            <a:ext cx="1584176" cy="3600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189756" y="1844824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Nombre de proverbes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pour ce mot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9756" y="3933056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Nombre de constructions à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proscrire pour ce mot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629916" y="1988840"/>
            <a:ext cx="2037406" cy="5603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1845940" y="4149081"/>
            <a:ext cx="2469454" cy="7200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4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37">
        <p:fade/>
      </p:transition>
    </mc:Choice>
    <mc:Fallback xmlns="">
      <p:transition spd="med" advTm="31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5860" y="404664"/>
            <a:ext cx="10089671" cy="760512"/>
          </a:xfrm>
        </p:spPr>
        <p:txBody>
          <a:bodyPr>
            <a:normAutofit fontScale="90000"/>
          </a:bodyPr>
          <a:lstStyle/>
          <a:p>
            <a:r>
              <a:rPr lang="fr-CA" sz="2400" dirty="0"/>
              <a:t>2- Le dictionnaire des synonymes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" t="2024" r="710" b="7363"/>
          <a:stretch/>
        </p:blipFill>
        <p:spPr>
          <a:xfrm>
            <a:off x="1341884" y="1700807"/>
            <a:ext cx="9793088" cy="50272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7828" y="1268760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Liste de synonymes selon le  sens désiré</a:t>
            </a:r>
          </a:p>
        </p:txBody>
      </p:sp>
      <p:sp>
        <p:nvSpPr>
          <p:cNvPr id="7" name="Rectangle 6"/>
          <p:cNvSpPr/>
          <p:nvPr/>
        </p:nvSpPr>
        <p:spPr>
          <a:xfrm>
            <a:off x="2566020" y="2564904"/>
            <a:ext cx="2592288" cy="3600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765820" y="1268760"/>
            <a:ext cx="3168352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6094412" y="1268760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Définition de la vedette</a:t>
            </a:r>
          </a:p>
        </p:txBody>
      </p:sp>
      <p:cxnSp>
        <p:nvCxnSpPr>
          <p:cNvPr id="12" name="Connecteur droit avec flèche 11"/>
          <p:cNvCxnSpPr>
            <a:stCxn id="9" idx="2"/>
          </p:cNvCxnSpPr>
          <p:nvPr/>
        </p:nvCxnSpPr>
        <p:spPr>
          <a:xfrm>
            <a:off x="7067596" y="1545759"/>
            <a:ext cx="250952" cy="10911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2638028" y="2564904"/>
            <a:ext cx="504056" cy="14401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/>
          <p:cNvSpPr/>
          <p:nvPr/>
        </p:nvSpPr>
        <p:spPr>
          <a:xfrm>
            <a:off x="2710036" y="4797152"/>
            <a:ext cx="1152128" cy="21602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/>
          <p:cNvSpPr/>
          <p:nvPr/>
        </p:nvSpPr>
        <p:spPr>
          <a:xfrm>
            <a:off x="3214092" y="5157192"/>
            <a:ext cx="1008112" cy="14401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/>
          <p:cNvSpPr/>
          <p:nvPr/>
        </p:nvSpPr>
        <p:spPr>
          <a:xfrm>
            <a:off x="2998068" y="1196752"/>
            <a:ext cx="936104" cy="4320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2638028" y="4941168"/>
            <a:ext cx="1080120" cy="21602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095">
        <p:fade/>
      </p:transition>
    </mc:Choice>
    <mc:Fallback xmlns="">
      <p:transition spd="med" advTm="32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  <p:bldP spid="9" grpId="0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1|2.9|0.7|2.3|0.7|2.8|0.7|3.5|1.1|2.3|1.1|3.2|0.8|3.1|0.8|1.9|2.5|2.3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|1.9|1.7|1.8|1.4|2.2|1.3|1.8|1.3|1.6|2|2|1.4|2.1|3.2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|2.3|1.3|1.7|2.9|2.3|2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3|3.3|2.1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2|3.5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7|1.9|1.6|3.3|2|3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4|3|1.4|3.7|2.2|4.1|1.3|2.7|1.2|2.7|1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7|1.8|5.6|5.3|4.2|3.2|3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9|1.8|1.9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.1|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4|3.7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7|1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Livres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2_TF02787940_TF02787940.potx" id="{F1CFDDCE-5F12-468A-A560-9C25D09E4DE9}" vid="{64708D2F-0B50-4C7B-BBA8-11F9A1AC41D2}"/>
    </a:ext>
  </a:extLst>
</a:theme>
</file>

<file path=ppt/theme/theme2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rayonnages de bibliothèque bleue (grand écran)</Template>
  <TotalTime>0</TotalTime>
  <Words>529</Words>
  <Application>Microsoft Office PowerPoint</Application>
  <PresentationFormat>Personnalisé</PresentationFormat>
  <Paragraphs>105</Paragraphs>
  <Slides>18</Slides>
  <Notes>3</Notes>
  <HiddenSlides>0</HiddenSlides>
  <MMClips>18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Century Gothic</vt:lpstr>
      <vt:lpstr>Livres 16:9</vt:lpstr>
      <vt:lpstr>Les dictionnaires d’Antidote 9 partie 2</vt:lpstr>
      <vt:lpstr>introduction1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2- Le dictionnaire des synonymes </vt:lpstr>
      <vt:lpstr>3- Le dictionnaire des antonymes </vt:lpstr>
      <vt:lpstr>4- Le dictionnaire des cooccurrences </vt:lpstr>
      <vt:lpstr>5- Le dictionnaire des champs lexicaux </vt:lpstr>
      <vt:lpstr>6- Le dictionnaire de la conjugaison </vt:lpstr>
      <vt:lpstr>7- Le dictionnaire des familles </vt:lpstr>
      <vt:lpstr>8- Le dictionnaire de citations </vt:lpstr>
      <vt:lpstr>9- Le dictionnaire historique </vt:lpstr>
      <vt:lpstr>10- Le dictionnaire visuel nano </vt:lpstr>
      <vt:lpstr>Pour plus de détails, consultez Posologie. Guide d’utilisation d’Antidote 9 aux pages 67 à 104.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2017-02-21T19:46:16Z</dcterms:created>
  <dcterms:modified xsi:type="dcterms:W3CDTF">2025-04-10T15:43:54Z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