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6"/>
  </p:notesMasterIdLst>
  <p:sldIdLst>
    <p:sldId id="307" r:id="rId2"/>
    <p:sldId id="256" r:id="rId3"/>
    <p:sldId id="257" r:id="rId4"/>
    <p:sldId id="258" r:id="rId5"/>
    <p:sldId id="308" r:id="rId6"/>
    <p:sldId id="260" r:id="rId7"/>
    <p:sldId id="310" r:id="rId8"/>
    <p:sldId id="298" r:id="rId9"/>
    <p:sldId id="299" r:id="rId10"/>
    <p:sldId id="300" r:id="rId11"/>
    <p:sldId id="301" r:id="rId12"/>
    <p:sldId id="412" r:id="rId13"/>
    <p:sldId id="413" r:id="rId14"/>
    <p:sldId id="415" r:id="rId15"/>
    <p:sldId id="414" r:id="rId16"/>
    <p:sldId id="278" r:id="rId17"/>
    <p:sldId id="289" r:id="rId18"/>
    <p:sldId id="279" r:id="rId19"/>
    <p:sldId id="416" r:id="rId20"/>
    <p:sldId id="280" r:id="rId21"/>
    <p:sldId id="417" r:id="rId22"/>
    <p:sldId id="309" r:id="rId23"/>
    <p:sldId id="295" r:id="rId24"/>
    <p:sldId id="269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392" autoAdjust="0"/>
  </p:normalViewPr>
  <p:slideViewPr>
    <p:cSldViewPr snapToGrid="0">
      <p:cViewPr varScale="1">
        <p:scale>
          <a:sx n="64" d="100"/>
          <a:sy n="64" d="100"/>
        </p:scale>
        <p:origin x="13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02CD25-175F-4E47-B226-B800D8F19AE5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E0795E-CEEE-434F-9A85-E8CA97BC4B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14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ka-limoilou.proxy.collecto.ca/Link/limoifra/news&#183;20230330&#183;LE&#183;a000345616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Partez le PPT</a:t>
            </a:r>
          </a:p>
          <a:p>
            <a:endParaRPr lang="fr-CA" dirty="0"/>
          </a:p>
          <a:p>
            <a:r>
              <a:rPr lang="fr-CA" dirty="0"/>
              <a:t>Demandez aux étudiants d’aller sur </a:t>
            </a:r>
            <a:r>
              <a:rPr lang="fr-CA" dirty="0" err="1"/>
              <a:t>classpoint.app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Leur demander d’inscrire le code qui s’affiche en haut de </a:t>
            </a:r>
            <a:r>
              <a:rPr lang="fr-CA"/>
              <a:t>la page 1 du PPT</a:t>
            </a:r>
            <a:endParaRPr lang="fr-CA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62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dirty="0"/>
              <a:t>Inviter les groupes à discuter</a:t>
            </a:r>
            <a:r>
              <a:rPr lang="fr-CA" baseline="0" dirty="0"/>
              <a:t> entre eux avant de voter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Réponse</a:t>
            </a:r>
            <a:r>
              <a:rPr lang="en-US" dirty="0"/>
              <a:t> : B</a:t>
            </a:r>
          </a:p>
          <a:p>
            <a:endParaRPr lang="en-US" dirty="0"/>
          </a:p>
          <a:p>
            <a:r>
              <a:rPr lang="en-US" dirty="0"/>
              <a:t>Claudia doit, </a:t>
            </a:r>
            <a:r>
              <a:rPr lang="en-US" dirty="0" err="1"/>
              <a:t>idéalement</a:t>
            </a:r>
            <a:r>
              <a:rPr lang="en-US" dirty="0"/>
              <a:t>, </a:t>
            </a:r>
            <a:r>
              <a:rPr lang="en-US" dirty="0" err="1"/>
              <a:t>inscrire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photographie</a:t>
            </a:r>
            <a:r>
              <a:rPr lang="en-US" dirty="0"/>
              <a:t> </a:t>
            </a:r>
            <a:r>
              <a:rPr lang="en-US" dirty="0" err="1"/>
              <a:t>personnelle</a:t>
            </a:r>
            <a:r>
              <a:rPr lang="en-US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77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dirty="0"/>
              <a:t>Inviter les groupes à discuter</a:t>
            </a:r>
            <a:r>
              <a:rPr lang="fr-CA" baseline="0" dirty="0"/>
              <a:t> entre eux avant de voter.</a:t>
            </a:r>
          </a:p>
          <a:p>
            <a:pPr defTabSz="931774">
              <a:defRPr/>
            </a:pPr>
            <a:endParaRPr lang="fr-CA" baseline="0" dirty="0"/>
          </a:p>
          <a:p>
            <a:pPr defTabSz="931774">
              <a:defRPr/>
            </a:pPr>
            <a:r>
              <a:rPr lang="fr-CA" baseline="0" dirty="0"/>
              <a:t>Réponse D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840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60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531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Expliquer</a:t>
            </a:r>
            <a:r>
              <a:rPr lang="fr-CA" baseline="0" dirty="0"/>
              <a:t> l’utilité de la citation/référence : </a:t>
            </a:r>
            <a:r>
              <a:rPr lang="fr-CA" b="1" dirty="0"/>
              <a:t>la source doit venir appuyer explicitement l’interprétation/analyse/critique du sujet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73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61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Voici une définition</a:t>
            </a:r>
            <a:r>
              <a:rPr lang="fr-CA" baseline="0" dirty="0"/>
              <a:t> que vous désirez intégrer à votre travail. </a:t>
            </a:r>
          </a:p>
          <a:p>
            <a:r>
              <a:rPr lang="fr-CA" baseline="0" dirty="0"/>
              <a:t>Comme il s’agit d’un extrait que vous avez recopié mot pour mot, vous l’avez placé entre guillemets </a:t>
            </a:r>
          </a:p>
          <a:p>
            <a:endParaRPr lang="fr-CA" dirty="0"/>
          </a:p>
          <a:p>
            <a:r>
              <a:rPr lang="fr-CA" baseline="0" dirty="0"/>
              <a:t>La question à se poser est : </a:t>
            </a:r>
          </a:p>
          <a:p>
            <a:r>
              <a:rPr lang="fr-CA" baseline="0" dirty="0"/>
              <a:t>Quelle information devez-vous donner au lecteur de votre travail pour qu’il soit capable de retrouver le document? (adresse du document)</a:t>
            </a:r>
          </a:p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84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L’extrait</a:t>
            </a:r>
            <a:r>
              <a:rPr lang="en-US" dirty="0"/>
              <a:t> </a:t>
            </a:r>
            <a:r>
              <a:rPr lang="en-US" dirty="0" err="1"/>
              <a:t>provient</a:t>
            </a:r>
            <a:r>
              <a:rPr lang="en-US" baseline="0" dirty="0"/>
              <a:t> de </a:t>
            </a:r>
            <a:r>
              <a:rPr lang="en-US" baseline="0" dirty="0" err="1"/>
              <a:t>ce</a:t>
            </a:r>
            <a:r>
              <a:rPr lang="en-US" baseline="0" dirty="0"/>
              <a:t> livre. </a:t>
            </a:r>
          </a:p>
          <a:p>
            <a:endParaRPr lang="en-US" dirty="0"/>
          </a:p>
          <a:p>
            <a:r>
              <a:rPr lang="en-US" dirty="0"/>
              <a:t>Il y a 4 questions </a:t>
            </a:r>
            <a:r>
              <a:rPr lang="en-US" dirty="0" err="1"/>
              <a:t>auxquels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doit </a:t>
            </a:r>
            <a:r>
              <a:rPr lang="en-US" dirty="0" err="1"/>
              <a:t>répondre</a:t>
            </a:r>
            <a:r>
              <a:rPr lang="en-US" dirty="0"/>
              <a:t>. </a:t>
            </a:r>
            <a:r>
              <a:rPr lang="en-US" dirty="0" err="1"/>
              <a:t>Demandez</a:t>
            </a:r>
            <a:r>
              <a:rPr lang="en-US" baseline="0" dirty="0"/>
              <a:t> aux </a:t>
            </a:r>
            <a:r>
              <a:rPr lang="en-US" baseline="0" dirty="0" err="1"/>
              <a:t>étudiants</a:t>
            </a:r>
            <a:r>
              <a:rPr lang="en-US" baseline="0" dirty="0"/>
              <a:t> de </a:t>
            </a:r>
            <a:r>
              <a:rPr lang="en-US" baseline="0" dirty="0" err="1"/>
              <a:t>répondre</a:t>
            </a:r>
            <a:r>
              <a:rPr lang="en-US" baseline="0" dirty="0"/>
              <a:t> aux 4 questions.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Qui? </a:t>
            </a:r>
          </a:p>
          <a:p>
            <a:r>
              <a:rPr lang="en-US" baseline="0" dirty="0" err="1"/>
              <a:t>Quand</a:t>
            </a:r>
            <a:r>
              <a:rPr lang="en-US" baseline="0" dirty="0"/>
              <a:t>?</a:t>
            </a:r>
          </a:p>
          <a:p>
            <a:r>
              <a:rPr lang="en-US" baseline="0" dirty="0"/>
              <a:t>Quoi?</a:t>
            </a:r>
          </a:p>
          <a:p>
            <a:r>
              <a:rPr lang="en-US" baseline="0" dirty="0" err="1"/>
              <a:t>Où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dirty="0"/>
              <a:t>Qui a </a:t>
            </a:r>
            <a:r>
              <a:rPr lang="en-US" dirty="0" err="1"/>
              <a:t>produit</a:t>
            </a:r>
            <a:r>
              <a:rPr lang="en-US" baseline="0" dirty="0"/>
              <a:t> le document?</a:t>
            </a:r>
          </a:p>
          <a:p>
            <a:r>
              <a:rPr lang="en-US" baseline="0" dirty="0"/>
              <a:t>À </a:t>
            </a:r>
            <a:r>
              <a:rPr lang="en-US" baseline="0" dirty="0" err="1"/>
              <a:t>quelle</a:t>
            </a:r>
            <a:r>
              <a:rPr lang="en-US" baseline="0" dirty="0"/>
              <a:t> date?</a:t>
            </a:r>
          </a:p>
          <a:p>
            <a:r>
              <a:rPr lang="en-US" baseline="0" dirty="0" err="1"/>
              <a:t>Quel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le document?</a:t>
            </a:r>
          </a:p>
          <a:p>
            <a:r>
              <a:rPr lang="en-US" baseline="0" dirty="0" err="1"/>
              <a:t>Où</a:t>
            </a:r>
            <a:r>
              <a:rPr lang="en-US" baseline="0" dirty="0"/>
              <a:t> </a:t>
            </a:r>
            <a:r>
              <a:rPr lang="en-US" baseline="0" dirty="0" err="1"/>
              <a:t>peut</a:t>
            </a:r>
            <a:r>
              <a:rPr lang="en-US" baseline="0" dirty="0"/>
              <a:t>-on le </a:t>
            </a:r>
            <a:r>
              <a:rPr lang="en-US" baseline="0" dirty="0" err="1"/>
              <a:t>trouver</a:t>
            </a:r>
            <a:r>
              <a:rPr lang="en-US" baseline="0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483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Il y a 4 questions</a:t>
            </a:r>
            <a:r>
              <a:rPr lang="fr-CA" baseline="0" dirty="0"/>
              <a:t> à répondre pour créer l’adresse d’un document:</a:t>
            </a:r>
            <a:endParaRPr lang="fr-CA" dirty="0"/>
          </a:p>
          <a:p>
            <a:r>
              <a:rPr lang="fr-CA" dirty="0"/>
              <a:t>Qui?</a:t>
            </a:r>
          </a:p>
          <a:p>
            <a:r>
              <a:rPr lang="fr-CA" dirty="0"/>
              <a:t>Quand?</a:t>
            </a:r>
          </a:p>
          <a:p>
            <a:r>
              <a:rPr lang="fr-CA" dirty="0"/>
              <a:t>Quoi?</a:t>
            </a:r>
          </a:p>
          <a:p>
            <a:r>
              <a:rPr lang="fr-CA" dirty="0"/>
              <a:t>Où?</a:t>
            </a:r>
          </a:p>
          <a:p>
            <a:endParaRPr lang="fr-CA" dirty="0"/>
          </a:p>
          <a:p>
            <a:r>
              <a:rPr lang="fr-CA" dirty="0"/>
              <a:t>Et ce, peu importe</a:t>
            </a:r>
            <a:r>
              <a:rPr lang="fr-CA" baseline="0" dirty="0"/>
              <a:t> le type de document.</a:t>
            </a:r>
            <a:endParaRPr lang="fr-CA" dirty="0"/>
          </a:p>
          <a:p>
            <a:endParaRPr lang="fr-CA" dirty="0"/>
          </a:p>
          <a:p>
            <a:r>
              <a:rPr lang="fr-CA" dirty="0"/>
              <a:t>Ces différents éléments</a:t>
            </a:r>
            <a:r>
              <a:rPr lang="fr-CA" baseline="0" dirty="0"/>
              <a:t> forment l’entrée bibliographique.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96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Nous venons de faire l’exercice avec un livre. Mais si on veut réutiliser les questions pour d’autres types de document, voici des balises.</a:t>
            </a:r>
          </a:p>
          <a:p>
            <a:endParaRPr lang="fr-CA" dirty="0"/>
          </a:p>
          <a:p>
            <a:r>
              <a:rPr lang="fr-CA" dirty="0"/>
              <a:t>Quand : par exemple, on ne date pas la date d’un article de journal comme celle d’un livre. </a:t>
            </a:r>
          </a:p>
          <a:p>
            <a:endParaRPr lang="fr-CA" dirty="0"/>
          </a:p>
          <a:p>
            <a:r>
              <a:rPr lang="fr-CA" dirty="0"/>
              <a:t>Quoi : Par exemple pour une revue, il y aura un titre d’article ET un titre de revue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48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3464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r>
              <a:rPr lang="fr-CA" sz="1000" dirty="0"/>
              <a:t>On a l’extrait qu’on veut utiliser. </a:t>
            </a:r>
          </a:p>
          <a:p>
            <a:pPr defTabSz="931774">
              <a:defRPr/>
            </a:pPr>
            <a:r>
              <a:rPr lang="fr-CA" sz="1000" dirty="0"/>
              <a:t>On a fait notre entrée en bibliographie. </a:t>
            </a:r>
          </a:p>
          <a:p>
            <a:pPr defTabSz="931774">
              <a:defRPr/>
            </a:pPr>
            <a:endParaRPr lang="fr-CA" sz="1000" dirty="0"/>
          </a:p>
          <a:p>
            <a:pPr defTabSz="931774">
              <a:defRPr/>
            </a:pPr>
            <a:r>
              <a:rPr lang="fr-CA" sz="1000" dirty="0"/>
              <a:t>Mais dans le texte, qu’est-ce qui me dit d’où provient l’extrait? Il doit y avoir quelque chose dans le texte pour l’indiquer. </a:t>
            </a:r>
          </a:p>
          <a:p>
            <a:pPr defTabSz="931774">
              <a:defRPr/>
            </a:pPr>
            <a:r>
              <a:rPr lang="fr-CA" sz="1000" dirty="0"/>
              <a:t>Est-ce que vous avez envie d’écrire cette information au complet dans le texte? </a:t>
            </a:r>
            <a:r>
              <a:rPr lang="fr-CA" sz="1000" dirty="0" err="1"/>
              <a:t>Rép</a:t>
            </a:r>
            <a:r>
              <a:rPr lang="fr-CA" sz="1000" dirty="0"/>
              <a:t>: non</a:t>
            </a:r>
          </a:p>
          <a:p>
            <a:r>
              <a:rPr lang="fr-CA" sz="1000" dirty="0"/>
              <a:t>Il existe plusieurs façons de faire. </a:t>
            </a:r>
          </a:p>
          <a:p>
            <a:endParaRPr lang="fr-CA" sz="1000" dirty="0"/>
          </a:p>
          <a:p>
            <a:r>
              <a:rPr lang="fr-CA" sz="1000" dirty="0"/>
              <a:t>Au cégep, nous utilisons la suivante (faire apparaître les éléments dans les </a:t>
            </a:r>
            <a:r>
              <a:rPr lang="fr-CA" sz="1000" dirty="0" err="1"/>
              <a:t>paranthèses</a:t>
            </a:r>
            <a:r>
              <a:rPr lang="fr-CA" sz="1000" dirty="0"/>
              <a:t>.) Peu importe la matière, une seule méthode est acceptée, c’est la méthode APA. Méthode présentée sur le site web de la bibliothèque</a:t>
            </a:r>
          </a:p>
          <a:p>
            <a:endParaRPr lang="fr-CA" sz="1000" dirty="0"/>
          </a:p>
          <a:p>
            <a:r>
              <a:rPr lang="fr-CA" sz="1000" dirty="0"/>
              <a:t>Nom de famille des auteurs, date + page. Pour que le lecteur soit capable de retrouver l’extrait. </a:t>
            </a:r>
          </a:p>
          <a:p>
            <a:r>
              <a:rPr lang="fr-CA" sz="1000" dirty="0"/>
              <a:t>Expliquez comment se fait la correspondance avec l’entrée en bibliographie (nom d’auteur + date)</a:t>
            </a:r>
          </a:p>
          <a:p>
            <a:endParaRPr lang="fr-CA" sz="1000" dirty="0"/>
          </a:p>
          <a:p>
            <a:r>
              <a:rPr lang="fr-CA" sz="1000" dirty="0"/>
              <a:t>Ce que l’information dans les parenthèses me dit, c’est: provient d’un document écrit par Bee et Boyd. Il y a un donc un document de Bee et Boyd en bibliographie. </a:t>
            </a:r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918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Lire la bibliographie avec les élèves pour montrer qu’en lisant la bibliographie, on peut faire une rapide évaluation des sources, voir les types de document, etc. 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aux étudiants de quel type de document il s’agit et leur faire réaliser que ça peut aider à évaluer un document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réaliser que si nous n’avons pas toutes les informations, on peut chercher longtemps. Ex : pas le titre de la revue; 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se fier à l’URL. </a:t>
            </a:r>
            <a:endParaRPr lang="fr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829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baseline="0" dirty="0"/>
              <a:t>Faire ouvrir une session sur l’ordinateur et leur demander d’accéder aux outils. Ainsi, ils seront prêts pour l’activité </a:t>
            </a:r>
          </a:p>
          <a:p>
            <a:pPr defTabSz="931774">
              <a:defRPr/>
            </a:pPr>
            <a:endParaRPr lang="fr-CA" baseline="0" dirty="0"/>
          </a:p>
          <a:p>
            <a:pPr defTabSz="931774">
              <a:defRPr/>
            </a:pP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r>
              <a:rPr lang="fr-CA" baseline="0" dirty="0"/>
              <a:t>Montrer exemples diverses dans Diapason. Prendre des exemples venant d’eux. </a:t>
            </a:r>
          </a:p>
          <a:p>
            <a:pPr marL="698830" lvl="1" indent="-232943" defTabSz="931774">
              <a:buFont typeface="Wingdings" panose="05000000000000000000" pitchFamily="2" charset="2"/>
              <a:buChar char="§"/>
              <a:defRPr/>
            </a:pPr>
            <a:r>
              <a:rPr lang="fr-CA" baseline="0" dirty="0"/>
              <a:t>En profiter pour expliquer qu’il existe de tout dans Google. Il faut savoir identifier de quel type de source il s’agit.</a:t>
            </a:r>
          </a:p>
          <a:p>
            <a:pPr marL="698830" lvl="1" indent="-232943" defTabSz="931774">
              <a:buFont typeface="Wingdings" panose="05000000000000000000" pitchFamily="2" charset="2"/>
              <a:buChar char="§"/>
              <a:defRPr/>
            </a:pPr>
            <a:r>
              <a:rPr lang="fr-CA" baseline="0" dirty="0"/>
              <a:t>Parler rapidement de l’évaluation d’une source</a:t>
            </a:r>
          </a:p>
          <a:p>
            <a:pPr defTabSz="931774">
              <a:defRPr/>
            </a:pP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r>
              <a:rPr lang="fr-CA" baseline="0" dirty="0"/>
              <a:t>Regarder en détail avec eux l’aide-mémoire </a:t>
            </a:r>
            <a:r>
              <a:rPr lang="fr-CA" baseline="0" dirty="0" err="1"/>
              <a:t>antiplagiat</a:t>
            </a: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endParaRPr lang="fr-CA" baseline="0" dirty="0"/>
          </a:p>
          <a:p>
            <a:pPr marL="174708" indent="-174708">
              <a:buFontTx/>
              <a:buChar char="-"/>
            </a:pPr>
            <a:r>
              <a:rPr lang="fr-CA" dirty="0"/>
              <a:t>montrer</a:t>
            </a:r>
            <a:r>
              <a:rPr lang="fr-CA" baseline="0" dirty="0"/>
              <a:t> les outils qui leur permettront de régler des erreurs de mise en page (faire des paragraphes, bibliographie bien présentée, comment faire le retrait pour un extrait)</a:t>
            </a:r>
          </a:p>
          <a:p>
            <a:pPr marL="640594" lvl="1" indent="-174708">
              <a:buFontTx/>
              <a:buChar char="-"/>
            </a:pPr>
            <a:r>
              <a:rPr lang="fr-CA" baseline="0" dirty="0"/>
              <a:t>Gabarit</a:t>
            </a:r>
          </a:p>
          <a:p>
            <a:pPr marL="640594" lvl="1" indent="-174708">
              <a:buFontTx/>
              <a:buChar char="-"/>
            </a:pPr>
            <a:r>
              <a:rPr lang="fr-CA" baseline="0" dirty="0"/>
              <a:t>« Modèle d’un travail écrit avec lignes directrices »</a:t>
            </a:r>
          </a:p>
          <a:p>
            <a:pPr marL="465887" lvl="1"/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113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/>
              <a:t>Trois activités possibles</a:t>
            </a:r>
          </a:p>
          <a:p>
            <a:endParaRPr lang="fr-CA" baseline="0" dirty="0"/>
          </a:p>
          <a:p>
            <a:r>
              <a:rPr lang="fr-CA" baseline="0" dirty="0"/>
              <a:t>Choix de réponses</a:t>
            </a:r>
          </a:p>
          <a:p>
            <a:endParaRPr lang="fr-CA" baseline="0" dirty="0"/>
          </a:p>
          <a:p>
            <a:r>
              <a:rPr lang="fr-CA" baseline="0" dirty="0"/>
              <a:t>https://bit.ly/citeravecchoix</a:t>
            </a:r>
          </a:p>
          <a:p>
            <a:endParaRPr lang="fr-CA" baseline="0" dirty="0"/>
          </a:p>
          <a:p>
            <a:r>
              <a:rPr lang="fr-CA" baseline="0" dirty="0"/>
              <a:t>Activité de mise en application</a:t>
            </a:r>
          </a:p>
          <a:p>
            <a:endParaRPr lang="fr-CA" baseline="0" dirty="0"/>
          </a:p>
          <a:p>
            <a:r>
              <a:rPr lang="fr-CA" baseline="0" dirty="0"/>
              <a:t>Mise en application pour leur travail de recherche (à privilégier, car plus pertinent pour eux. Mais prévoir 30 minutes)</a:t>
            </a:r>
          </a:p>
          <a:p>
            <a:endParaRPr lang="fr-CA" baseline="0" dirty="0"/>
          </a:p>
          <a:p>
            <a:r>
              <a:rPr lang="fr-CA" baseline="0" dirty="0"/>
              <a:t>https://bit.ly/citeok</a:t>
            </a:r>
          </a:p>
          <a:p>
            <a:endParaRPr lang="fr-CA" baseline="0" dirty="0"/>
          </a:p>
          <a:p>
            <a:r>
              <a:rPr lang="fr-CA" baseline="0" dirty="0"/>
              <a:t>- Expliquer les consignes avant de les lancer dans l’Activité.</a:t>
            </a:r>
          </a:p>
          <a:p>
            <a:r>
              <a:rPr lang="fr-CA" baseline="0" dirty="0"/>
              <a:t>- Lorsqu’ils ont terminé, ils doivent se placer en équipe de deux afin de se corriger mutuellement.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Activité 3 (prévoir 10 minutes)</a:t>
            </a:r>
          </a:p>
          <a:p>
            <a:endParaRPr lang="fr-CA" baseline="0" dirty="0"/>
          </a:p>
          <a:p>
            <a:r>
              <a:rPr lang="fr-CA" baseline="0" dirty="0"/>
              <a:t>http://bit.ly/0Plagiat </a:t>
            </a:r>
          </a:p>
          <a:p>
            <a:endParaRPr lang="fr-CA" baseline="0" dirty="0"/>
          </a:p>
          <a:p>
            <a:r>
              <a:rPr lang="fr-CA" baseline="0" dirty="0"/>
              <a:t>Ils doivent trouver les erreurs. Bien lire les consignes avec eux.</a:t>
            </a:r>
          </a:p>
          <a:p>
            <a:endParaRPr lang="fr-CA" baseline="0" dirty="0"/>
          </a:p>
          <a:p>
            <a:r>
              <a:rPr lang="fr-CA" baseline="0" dirty="0"/>
              <a:t>Mais Faire la première étape avec eux, c’est-à-dire déterminer le type de document en médiagraphie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384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23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1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 but de cette diapo est de montrer concrètement à quoi leur servira la formation. </a:t>
            </a:r>
          </a:p>
          <a:p>
            <a:endParaRPr lang="fr-CA" dirty="0"/>
          </a:p>
          <a:p>
            <a:r>
              <a:rPr lang="fr-CA" dirty="0"/>
              <a:t>Éviter le plagiat en apprenant comment faire des citations à même le texte et faire une bibliographie.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61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dirty="0"/>
              <a:t>Exemple 1 : Informations supplémentaires tirés de l’Article suivant : </a:t>
            </a:r>
            <a:r>
              <a:rPr lang="fr-CA" dirty="0">
                <a:effectLst/>
              </a:rPr>
              <a:t>Caillon, Annabelle. « Le livre de Laurent Turcot et Janette Bertrand sur pause ». </a:t>
            </a:r>
            <a:r>
              <a:rPr lang="fr-CA" i="1" dirty="0">
                <a:effectLst/>
              </a:rPr>
              <a:t>Le Devoir</a:t>
            </a:r>
            <a:r>
              <a:rPr lang="fr-CA" dirty="0">
                <a:effectLst/>
              </a:rPr>
              <a:t>, mars 2023, p. B2, </a:t>
            </a:r>
            <a:r>
              <a:rPr lang="fr-CA" dirty="0">
                <a:effectLst/>
                <a:hlinkClick r:id="rId3"/>
              </a:rPr>
              <a:t>https://eureka-limoilou.proxy.collecto.ca/Link/</a:t>
            </a:r>
            <a:r>
              <a:rPr lang="fr-CA" dirty="0" err="1">
                <a:effectLst/>
                <a:hlinkClick r:id="rId3"/>
              </a:rPr>
              <a:t>limoifra</a:t>
            </a:r>
            <a:r>
              <a:rPr lang="fr-CA" dirty="0">
                <a:effectLst/>
                <a:hlinkClick r:id="rId3"/>
              </a:rPr>
              <a:t>/news·20230330·LE·a0003456169</a:t>
            </a:r>
            <a:r>
              <a:rPr lang="fr-CA" dirty="0">
                <a:effectLst/>
              </a:rPr>
              <a:t>.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r>
              <a:rPr lang="fr-CA" dirty="0"/>
              <a:t>« Devant les multiples allégations de plagiat visant l’historien et animateur Laurent Turcot, la maison d’édition Libre Expression a décidé de suspendre jusqu’à nouvel ordre le lancement de son livre C’est nous autres !, coécrit avec Janette Bertrand, qui devait paraître cette année. »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r>
              <a:rPr lang="fr-CA" dirty="0"/>
              <a:t>« L’historien vedette Laurent Turcot fait face à de multiples allégations de plagiat qui ont été mises en lumière par une série d’articles du Journal de Montréal dans les derniers mois. </a:t>
            </a:r>
          </a:p>
          <a:p>
            <a:r>
              <a:rPr lang="fr-CA" dirty="0"/>
              <a:t>Le quotidien a révélé en décembre que l’Université du Québec à Trois-Rivières (UQTR), où Laurent Turcot enseigne, avait lancé une enquête sur près de 120 cas de plagiat allégués dans différentes </a:t>
            </a:r>
            <a:r>
              <a:rPr lang="fr-CA" dirty="0" err="1"/>
              <a:t>oeuvres</a:t>
            </a:r>
            <a:r>
              <a:rPr lang="fr-CA" dirty="0"/>
              <a:t> du professeur, dont L’Histoire nous le dira, paru en avril 2022 et inspiré des vidéos de sa chaîne YouTube du même nom. </a:t>
            </a:r>
          </a:p>
          <a:p>
            <a:endParaRPr lang="fr-CA" dirty="0"/>
          </a:p>
          <a:p>
            <a:r>
              <a:rPr lang="fr-CA" dirty="0"/>
              <a:t>Déjà, à l’automne 2021, après avoir mené une première enquête, l’UQTR avait reproché à Laurent Turcot d’avoir repris presque mot pour mot 13 passages d’autres livres, sans citer leur provenance, dans son ouvrage Sports et loisirs. Une histoire des origines à nos jours, publié en 2016. L’université n’avait pas sanctionné le professeur, n’y voyant pas une erreur délibérée. </a:t>
            </a:r>
          </a:p>
          <a:p>
            <a:endParaRPr lang="fr-CA" dirty="0"/>
          </a:p>
          <a:p>
            <a:r>
              <a:rPr lang="fr-CA" dirty="0"/>
              <a:t>Début mars, Le Journal de Montréal a cette fois levé le voile sur une vingtaine d’autres exemples, tirés majoritairement des capsules de la chaîne YouTube de Laurent Turcot, dans lesquelles celui-ci aurait plagié le travail de chercheurs et de créateurs. Un autre cas provient de son </a:t>
            </a:r>
            <a:r>
              <a:rPr lang="fr-CA" dirty="0" err="1"/>
              <a:t>balado</a:t>
            </a:r>
            <a:r>
              <a:rPr lang="fr-CA" dirty="0"/>
              <a:t> Fan d’histoire, diffusé sur l’application </a:t>
            </a:r>
            <a:r>
              <a:rPr lang="fr-CA" dirty="0" err="1"/>
              <a:t>OHdio</a:t>
            </a:r>
            <a:r>
              <a:rPr lang="fr-CA" dirty="0"/>
              <a:t> de Radio-Canada. </a:t>
            </a:r>
          </a:p>
          <a:p>
            <a:endParaRPr lang="fr-CA" dirty="0"/>
          </a:p>
          <a:p>
            <a:r>
              <a:rPr lang="fr-CA" dirty="0"/>
              <a:t>De son côté, Laurent Turcot a pris la parole à quelques reprises sur ses réseaux sociaux dans le dernier mois pour défendre son intégrité, se disant victime d’acharnement. </a:t>
            </a:r>
          </a:p>
          <a:p>
            <a:endParaRPr lang="fr-CA" dirty="0"/>
          </a:p>
          <a:p>
            <a:r>
              <a:rPr lang="fr-CA" dirty="0"/>
              <a:t>Il a expliqué que </a:t>
            </a:r>
            <a:r>
              <a:rPr lang="fr-CA" dirty="0">
                <a:highlight>
                  <a:srgbClr val="FFFF00"/>
                </a:highlight>
              </a:rPr>
              <a:t>des</a:t>
            </a:r>
            <a:r>
              <a:rPr lang="fr-CA" b="1" dirty="0">
                <a:highlight>
                  <a:srgbClr val="FFFF00"/>
                </a:highlight>
              </a:rPr>
              <a:t> références contenues dans ses livres avaient été enlevées durant le processus d’édition par souci d’alléger la forme </a:t>
            </a:r>
            <a:r>
              <a:rPr lang="fr-CA" dirty="0"/>
              <a:t>et s’est excusé pour les «erreurs </a:t>
            </a:r>
            <a:r>
              <a:rPr lang="fr-CA" dirty="0" err="1"/>
              <a:t>involontaires»qui</a:t>
            </a:r>
            <a:r>
              <a:rPr lang="fr-CA" dirty="0"/>
              <a:t> ont pu s’y glisser. </a:t>
            </a:r>
          </a:p>
          <a:p>
            <a:endParaRPr lang="fr-CA" dirty="0"/>
          </a:p>
          <a:p>
            <a:r>
              <a:rPr lang="fr-CA" dirty="0"/>
              <a:t>Quant au plagiat allégué dans ses capsules vidéo, il a indiqué ne pas être l’auteur des vidéos mentionnées par Le Journal de Montréal. «Les omissions par ses collaborateurs se sont déroulées lors du processus d’écriture», a-t-il écrit sur sa page Facebook, précisant que des corrections ont été apportées dans la foulée et que son équipe fera </a:t>
            </a:r>
            <a:r>
              <a:rPr lang="fr-CA" b="1" dirty="0"/>
              <a:t>«davantage de </a:t>
            </a:r>
            <a:r>
              <a:rPr lang="fr-CA" b="1" dirty="0" err="1"/>
              <a:t>vérifications</a:t>
            </a:r>
            <a:r>
              <a:rPr lang="fr-CA" dirty="0" err="1"/>
              <a:t>»à</a:t>
            </a:r>
            <a:r>
              <a:rPr lang="fr-CA" dirty="0"/>
              <a:t> l’avenir. 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r>
              <a:rPr lang="fr-CA" dirty="0">
                <a:effectLst/>
              </a:rPr>
              <a:t>Exemple 2 : </a:t>
            </a:r>
            <a:r>
              <a:rPr lang="fr-CA" b="0" dirty="0" err="1"/>
              <a:t>Mariah</a:t>
            </a:r>
            <a:r>
              <a:rPr lang="fr-CA" b="0" dirty="0"/>
              <a:t> Carey est poursuivie pour 20 millions </a:t>
            </a:r>
            <a:r>
              <a:rPr lang="fr-CA" b="1" dirty="0"/>
              <a:t>pour avoir utilisé le titre </a:t>
            </a:r>
            <a:r>
              <a:rPr lang="fr-CA" b="1" i="1" dirty="0"/>
              <a:t>All I </a:t>
            </a:r>
            <a:r>
              <a:rPr lang="fr-CA" b="1" i="1" dirty="0" err="1"/>
              <a:t>Want</a:t>
            </a:r>
            <a:r>
              <a:rPr lang="fr-CA" b="1" i="1" dirty="0"/>
              <a:t> For Christmas Is You</a:t>
            </a:r>
            <a:r>
              <a:rPr lang="fr-CA" b="1" dirty="0"/>
              <a:t> </a:t>
            </a:r>
            <a:r>
              <a:rPr lang="fr-CA" b="0" dirty="0"/>
              <a:t>d’un autre artiste.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r>
              <a:rPr lang="fr-CA" dirty="0"/>
              <a:t>Exemple 3 : Un chercheur a dû démissionner de son poste, car il a fait du plagiat dans sa demande de bourse. Il faut savoir que les chercheurs obtiennent du financement via les bourses.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108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baseline="0" dirty="0"/>
              <a:t>Le but de la formation est de leur expliquer pourquoi il faut citer et comment le faire efficacement. La citation n’existe pas pour faire « suer » les étudiants. Elle existe dans le but de donner de la crédibilité au travail et d’éviter le plagiat. Pour cela, des règles doivent être suivies.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0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Beaucoup d’étudiants font du plagiat à cause d’une mauvaise utilisation de la méthode de citation.</a:t>
            </a:r>
            <a:r>
              <a:rPr lang="fr-CA" baseline="0" dirty="0"/>
              <a:t> J’imagine que c’est par négligence et non par paresse. Par contre, même si c’est par négligence, ça reste du plagiat et l’enseignant pourrait vous mettre zéro dans votre travail. </a:t>
            </a:r>
          </a:p>
          <a:p>
            <a:endParaRPr lang="fr-CA" baseline="0" dirty="0"/>
          </a:p>
          <a:p>
            <a:r>
              <a:rPr lang="fr-CA" dirty="0"/>
              <a:t>Insister sur le fait que c’est autant valide pour l’appropriation du texte (bout de phrase, etc.) que pour des idées. Même reformulées, les idées appartiennent encore à leur auteur.</a:t>
            </a:r>
          </a:p>
          <a:p>
            <a:r>
              <a:rPr lang="fr-CA" dirty="0"/>
              <a:t>C’est la même chose pour la tricherie : utiliser des notes de cours dans un examen alors que c’est interdit, utiliser l’IA alors que ce n’est pas permis pour un travail, etc.</a:t>
            </a:r>
          </a:p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07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Inviter les groupes à discuter</a:t>
            </a:r>
            <a:r>
              <a:rPr lang="fr-CA" baseline="0" dirty="0"/>
              <a:t> entre eux avant de voter.</a:t>
            </a:r>
          </a:p>
          <a:p>
            <a:endParaRPr lang="fr-CA" baseline="0" dirty="0"/>
          </a:p>
          <a:p>
            <a:r>
              <a:rPr lang="fr-CA" baseline="0" dirty="0"/>
              <a:t>Réponse : B</a:t>
            </a:r>
          </a:p>
          <a:p>
            <a:endParaRPr lang="fr-CA" baseline="0" dirty="0"/>
          </a:p>
          <a:p>
            <a:r>
              <a:rPr lang="fr-CA" baseline="0" dirty="0"/>
              <a:t>Claudia n’est pas coupable, car ça n’implique personne d’autre.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2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3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BA96-71E4-4A10-B9FE-5A3E80371594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9682-92E6-4536-9D72-062FD3ED8D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8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3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6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91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880-253B-4961-AEC4-504D94BD5597}" type="datetimeFigureOut">
              <a:rPr lang="fr-CA" smtClean="0"/>
              <a:t>2024-02-19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hyperlink" Target="https://mondiapason.ca/wp-content/uploads/capsules/plagiat/plagiat_v2/html/index.html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202/1059159a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yberlibris-limoilou.proxy.collecto.ca/" TargetMode="External"/><Relationship Id="rId4" Type="http://schemas.openxmlformats.org/officeDocument/2006/relationships/hyperlink" Target="https://www.reseaureussitemontreal.ca/dossiers-thematiques/lecture-et-perseverance-scolair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urnaldemontreal.com/2022/06/03/all-i-want-for-christmas-is-you-mariah-carey-poursuivi-pour-20-millions-pour-plagiat" TargetMode="External"/><Relationship Id="rId3" Type="http://schemas.openxmlformats.org/officeDocument/2006/relationships/hyperlink" Target="https://intranet.climoilou.qc.ca/RecueilGouvernance/Les%20tudes%20les%20programmes%20la%20pdagogie/B-07%20Politique%20institutionnelle%20d'%C3%A9valuation%20des%20apprentissages%20(PIEA).pdf" TargetMode="External"/><Relationship Id="rId7" Type="http://schemas.openxmlformats.org/officeDocument/2006/relationships/hyperlink" Target="https://www.journaldequebec.com/2022/12/21/une-autre-enquete-pour-plagiat-vise-lhistorien-vedette-laurent-turco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scientist.com/news-opinion/unc-research-chief-admits-to-plagiarism-resigns-69797" TargetMode="External"/><Relationship Id="rId5" Type="http://schemas.openxmlformats.org/officeDocument/2006/relationships/hyperlink" Target="https://mondiapason.ca/ressource/outil-bibliographique-apa/" TargetMode="External"/><Relationship Id="rId4" Type="http://schemas.openxmlformats.org/officeDocument/2006/relationships/hyperlink" Target="https://mondiapason.ca/ressource/citer-ses-sources-et-eviter-le-plagia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journaldequebec.com/2022/12/21/une-autre-enquete-pour-plagiat-vise-lhistorien-vedette-laurent-turcot" TargetMode="External"/><Relationship Id="rId7" Type="http://schemas.openxmlformats.org/officeDocument/2006/relationships/hyperlink" Target="https://www.the-scientist.com/news-opinion/unc-research-chief-admits-to-plagiarism-resigns-6979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journaldemontreal.com/2022/06/03/all-i-want-for-christmas-is-you-mariah-carey-poursuivi-pour-20-millions-pour-plagiat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5245" b="14374"/>
          <a:stretch/>
        </p:blipFill>
        <p:spPr>
          <a:xfrm>
            <a:off x="3347479" y="2104865"/>
            <a:ext cx="5497041" cy="37444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1663" y="94385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classpoint.app</a:t>
            </a:r>
            <a:endParaRPr lang="en-US" sz="3600" dirty="0"/>
          </a:p>
        </p:txBody>
      </p:sp>
      <p:sp>
        <p:nvSpPr>
          <p:cNvPr id="6" name="Flèche droite 5"/>
          <p:cNvSpPr/>
          <p:nvPr/>
        </p:nvSpPr>
        <p:spPr>
          <a:xfrm rot="18251301">
            <a:off x="10173533" y="994063"/>
            <a:ext cx="1536601" cy="720080"/>
          </a:xfrm>
          <a:prstGeom prst="rightArrow">
            <a:avLst>
              <a:gd name="adj1" fmla="val 29682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TPAnswers" title="Answer Text Shap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3999" y="1602933"/>
            <a:ext cx="6347255" cy="4050792"/>
          </a:xfrm>
        </p:spPr>
        <p:txBody>
          <a:bodyPr>
            <a:noAutofit/>
          </a:bodyPr>
          <a:lstStyle/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sz="2400" dirty="0"/>
              <a:t>Sandra intègre un graphique d’un site gouvernemental en donnant la source. 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endParaRPr lang="fr-CA" sz="2400" dirty="0"/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sz="2400" dirty="0"/>
              <a:t>Louise agrémente son Power Point d’une image disponible sur le Web.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endParaRPr lang="fr-CA" sz="2400" dirty="0"/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sz="2400" dirty="0"/>
              <a:t>Claudia affiche sa photographie de son groupe de tricot sur son blogue.</a:t>
            </a:r>
          </a:p>
        </p:txBody>
      </p:sp>
      <p:sp>
        <p:nvSpPr>
          <p:cNvPr id="4" name="TPPolling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08" y="3056829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4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TPAnswers" title="Answer Text Shap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1595781"/>
            <a:ext cx="6952392" cy="4457700"/>
          </a:xfrm>
        </p:spPr>
        <p:txBody>
          <a:bodyPr>
            <a:normAutofit/>
          </a:bodyPr>
          <a:lstStyle/>
          <a:p>
            <a:pPr marL="541338" indent="-460375">
              <a:spcBef>
                <a:spcPct val="20000"/>
              </a:spcBef>
              <a:spcAft>
                <a:spcPts val="600"/>
              </a:spcAft>
              <a:buFont typeface="Wingdings 2"/>
              <a:buAutoNum type="alphaUcPeriod"/>
            </a:pPr>
            <a:r>
              <a:rPr lang="fr-CA" dirty="0"/>
              <a:t>Samuel fait son travail en résumant, dans ses propres mots, les trois articles qu’il a lu sur Internet.</a:t>
            </a:r>
          </a:p>
          <a:p>
            <a:pPr marL="541338" indent="-460375">
              <a:spcBef>
                <a:spcPct val="20000"/>
              </a:spcBef>
              <a:spcAft>
                <a:spcPts val="600"/>
              </a:spcAft>
              <a:buFont typeface="Wingdings 2"/>
              <a:buAutoNum type="alphaUcPeriod"/>
            </a:pPr>
            <a:r>
              <a:rPr lang="fr-CA" dirty="0"/>
              <a:t>Julie n’a pas fait de référence à même le texte, mais elle s’est assurée d’inscrire ses quatre références dans sa bibliographie.</a:t>
            </a:r>
          </a:p>
          <a:p>
            <a:pPr marL="541338" indent="-460375">
              <a:spcBef>
                <a:spcPct val="20000"/>
              </a:spcBef>
              <a:spcAft>
                <a:spcPts val="600"/>
              </a:spcAft>
              <a:buFont typeface="Wingdings 2"/>
              <a:buAutoNum type="alphaUcPeriod"/>
            </a:pPr>
            <a:r>
              <a:rPr lang="fr-CA" dirty="0"/>
              <a:t>Le travail de Mathis comporte plus d’une trentaine de citations d’auteurs, mais il s’assure de donner la référence à chacune d’elle, en plus de les lister dans sa bibliographie.</a:t>
            </a:r>
          </a:p>
          <a:p>
            <a:pPr marL="541338" indent="-460375">
              <a:spcBef>
                <a:spcPct val="20000"/>
              </a:spcBef>
              <a:spcAft>
                <a:spcPts val="600"/>
              </a:spcAft>
              <a:buFont typeface="Wingdings 2"/>
              <a:buAutoNum type="alphaUcPeriod"/>
            </a:pPr>
            <a:r>
              <a:rPr lang="fr-CA" dirty="0"/>
              <a:t>Samuel et Julie sont coupables.</a:t>
            </a:r>
          </a:p>
          <a:p>
            <a:pPr marL="541338" indent="-460375">
              <a:spcBef>
                <a:spcPct val="20000"/>
              </a:spcBef>
              <a:spcAft>
                <a:spcPts val="600"/>
              </a:spcAft>
              <a:buFont typeface="Wingdings 2"/>
              <a:buAutoNum type="alphaUcPeriod"/>
            </a:pPr>
            <a:r>
              <a:rPr lang="fr-CA" dirty="0"/>
              <a:t>Aucun n’est coupable de plagiat.</a:t>
            </a:r>
          </a:p>
        </p:txBody>
      </p:sp>
      <p:sp>
        <p:nvSpPr>
          <p:cNvPr id="4" name="TPPolling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08" y="3371850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3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un travail de qualité et exempt de plagiat….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sz="3200" dirty="0"/>
              <a:t>Toujours bien citer ses sources à même le texte</a:t>
            </a:r>
            <a:r>
              <a:rPr lang="fr-CA" sz="3200" b="1" dirty="0"/>
              <a:t> et </a:t>
            </a:r>
            <a:r>
              <a:rPr lang="fr-CA" sz="3200" dirty="0"/>
              <a:t>dans la bibliographie</a:t>
            </a:r>
          </a:p>
          <a:p>
            <a:pPr marL="0" indent="0">
              <a:buNone/>
            </a:pPr>
            <a:endParaRPr lang="fr-CA" dirty="0"/>
          </a:p>
          <a:p>
            <a:pPr lvl="1"/>
            <a:r>
              <a:rPr lang="fr-CA" sz="2800" dirty="0"/>
              <a:t>Lors de l’utilisation d’un extrait écrit ou parlé.</a:t>
            </a:r>
          </a:p>
          <a:p>
            <a:pPr lvl="1"/>
            <a:r>
              <a:rPr lang="fr-CA" sz="2800" dirty="0"/>
              <a:t>Lors de l’utilisation de tableaux, données et illustrations dont on n’est pas l’auteur.</a:t>
            </a:r>
          </a:p>
          <a:p>
            <a:pPr lvl="1"/>
            <a:r>
              <a:rPr lang="fr-CA" sz="2800" dirty="0"/>
              <a:t>Lors d’une reformulation dans ses propres mots de l’idée d’un autre.</a:t>
            </a:r>
          </a:p>
        </p:txBody>
      </p:sp>
    </p:spTree>
    <p:extLst>
      <p:ext uri="{BB962C8B-B14F-4D97-AF65-F5344CB8AC3E}">
        <p14:creationId xmlns:p14="http://schemas.microsoft.com/office/powerpoint/2010/main" val="44608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9FE25-D1B1-BEE2-6993-F14442CD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Doit-on tout citer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0F97B-C03E-5D7A-BA35-D9584FD6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/>
              <a:t>Il est inutile de citer :</a:t>
            </a:r>
          </a:p>
          <a:p>
            <a:pPr lvl="1"/>
            <a:r>
              <a:rPr lang="fr-CA" sz="2800" dirty="0"/>
              <a:t>Un fait non discutable ou généralement connu de tous</a:t>
            </a:r>
          </a:p>
          <a:p>
            <a:pPr lvl="2"/>
            <a:r>
              <a:rPr lang="fr-CA" sz="2600" dirty="0"/>
              <a:t>Ex: nom de la personne actuellement chef d’état de la province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688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503FD5-45A3-B8ED-B0FF-C4FE1733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667895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 err="1"/>
              <a:t>Pourquoi</a:t>
            </a:r>
            <a:r>
              <a:rPr lang="en-US" sz="3300" dirty="0"/>
              <a:t> citer </a:t>
            </a:r>
            <a:r>
              <a:rPr lang="en-US" sz="3300" dirty="0" err="1"/>
              <a:t>ses</a:t>
            </a:r>
            <a:r>
              <a:rPr lang="en-US" sz="3300" dirty="0"/>
              <a:t> sources 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hlinkClick r:id="rId5"/>
            <a:extLst>
              <a:ext uri="{FF2B5EF4-FFF2-40B4-BE49-F238E27FC236}">
                <a16:creationId xmlns:a16="http://schemas.microsoft.com/office/drawing/2014/main" id="{B7E7088D-0695-4F86-2EAE-9B7CFC4AA080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6"/>
          <a:srcRect l="6037" t="2792" b="9721"/>
          <a:stretch/>
        </p:blipFill>
        <p:spPr>
          <a:xfrm>
            <a:off x="4584032" y="898326"/>
            <a:ext cx="6340642" cy="43096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DBC189B-8D0B-01ED-E96A-8C9DB6D3DB35}"/>
              </a:ext>
            </a:extLst>
          </p:cNvPr>
          <p:cNvSpPr txBox="1"/>
          <p:nvPr/>
        </p:nvSpPr>
        <p:spPr>
          <a:xfrm>
            <a:off x="10531009" y="570643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Diapason, 2020 </a:t>
            </a:r>
          </a:p>
        </p:txBody>
      </p:sp>
    </p:spTree>
    <p:extLst>
      <p:ext uri="{BB962C8B-B14F-4D97-AF65-F5344CB8AC3E}">
        <p14:creationId xmlns:p14="http://schemas.microsoft.com/office/powerpoint/2010/main" val="357167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95638-34D3-D245-8E75-B6A7919B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citer ses sources ?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5E9BC02-81C2-ABE6-FBB7-CFBD4C7D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053" y="2017343"/>
            <a:ext cx="7990870" cy="3441520"/>
          </a:xfrm>
        </p:spPr>
        <p:txBody>
          <a:bodyPr>
            <a:normAutofit lnSpcReduction="10000"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4BA48-0D4B-EA43-2434-CC82CA9EA880}"/>
              </a:ext>
            </a:extLst>
          </p:cNvPr>
          <p:cNvSpPr txBox="1"/>
          <p:nvPr/>
        </p:nvSpPr>
        <p:spPr>
          <a:xfrm>
            <a:off x="1449217" y="2466474"/>
            <a:ext cx="2966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/>
              <a:t>A+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8833C5-20AC-AE3F-0ECC-EC8B7BCC4B55}"/>
              </a:ext>
            </a:extLst>
          </p:cNvPr>
          <p:cNvSpPr txBox="1"/>
          <p:nvPr/>
        </p:nvSpPr>
        <p:spPr>
          <a:xfrm>
            <a:off x="1445679" y="4736724"/>
            <a:ext cx="1486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/>
              <a:t>0 %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D76F613-2847-38E3-543D-416D2BB2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1" y="1864194"/>
            <a:ext cx="8626406" cy="4016730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Pour augmenter la qualité de votre travail</a:t>
            </a:r>
          </a:p>
          <a:p>
            <a:pPr lvl="1"/>
            <a:r>
              <a:rPr lang="fr-CA" sz="2400" dirty="0"/>
              <a:t>Démontrer votre démarche intellectuelle;</a:t>
            </a:r>
          </a:p>
          <a:p>
            <a:pPr lvl="1"/>
            <a:r>
              <a:rPr lang="fr-CA" sz="2400" dirty="0"/>
              <a:t>Améliorer votre argumentation en vous appuyant sur des preuves pertinentes et crédibles;</a:t>
            </a:r>
          </a:p>
          <a:p>
            <a:pPr lvl="1"/>
            <a:r>
              <a:rPr lang="fr-CA" sz="2400" dirty="0"/>
              <a:t>Mettre le lecteur en confiance.</a:t>
            </a:r>
          </a:p>
          <a:p>
            <a:endParaRPr lang="fr-CA" dirty="0"/>
          </a:p>
          <a:p>
            <a:r>
              <a:rPr lang="fr-CA" sz="2800" dirty="0"/>
              <a:t>Pour éviter le plagiat, car il entraîne un échec au travail sans droit de reprise et nuit à votre réputation.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719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citer ses sources?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121408"/>
            <a:ext cx="9603275" cy="230002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CA" sz="3200" dirty="0"/>
              <a:t>Voici une définition :</a:t>
            </a:r>
          </a:p>
          <a:p>
            <a:pPr marL="82296" indent="0">
              <a:buNone/>
            </a:pPr>
            <a:r>
              <a:rPr lang="fr-CA" sz="3200" dirty="0">
                <a:solidFill>
                  <a:srgbClr val="FF0000"/>
                </a:solidFill>
              </a:rPr>
              <a:t>«</a:t>
            </a:r>
            <a:r>
              <a:rPr lang="fr-CA" sz="3200" dirty="0"/>
              <a:t> lien affectif puissant qui unit une personne à une autre, dans lequel la présence du partenaire produit un sentiment de sécurité chez l’individu. </a:t>
            </a:r>
            <a:r>
              <a:rPr lang="fr-CA" sz="3200" dirty="0">
                <a:solidFill>
                  <a:srgbClr val="FF0000"/>
                </a:solidFill>
              </a:rPr>
              <a:t>»</a:t>
            </a:r>
            <a:r>
              <a:rPr lang="fr-CA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53536" y="463823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Quelle information donner au lecteur de votre travail pour qu’il soit capable de retrouver le document d’où provient la citation ?</a:t>
            </a:r>
          </a:p>
        </p:txBody>
      </p:sp>
    </p:spTree>
    <p:extLst>
      <p:ext uri="{BB962C8B-B14F-4D97-AF65-F5344CB8AC3E}">
        <p14:creationId xmlns:p14="http://schemas.microsoft.com/office/powerpoint/2010/main" val="21797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9454" r="2748" b="5459"/>
          <a:stretch/>
        </p:blipFill>
        <p:spPr>
          <a:xfrm>
            <a:off x="3791744" y="484632"/>
            <a:ext cx="4464496" cy="59509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03912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2011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151784" y="5157192"/>
            <a:ext cx="1656184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Flèche droite 3"/>
          <p:cNvSpPr/>
          <p:nvPr/>
        </p:nvSpPr>
        <p:spPr>
          <a:xfrm>
            <a:off x="2783632" y="4797152"/>
            <a:ext cx="1296144" cy="11521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QUI?</a:t>
            </a: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5303912" y="5949280"/>
            <a:ext cx="656456" cy="36933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3503712" y="5589240"/>
            <a:ext cx="1748312" cy="1152128"/>
          </a:xfrm>
          <a:prstGeom prst="rightArrow">
            <a:avLst>
              <a:gd name="adj1" fmla="val 50000"/>
              <a:gd name="adj2" fmla="val 31543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QUAND?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69504" y="5225809"/>
            <a:ext cx="1656184" cy="7234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4007768" y="565834"/>
            <a:ext cx="3672408" cy="106296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Double flèche verticale 11"/>
          <p:cNvSpPr/>
          <p:nvPr/>
        </p:nvSpPr>
        <p:spPr>
          <a:xfrm>
            <a:off x="6318341" y="1710002"/>
            <a:ext cx="1954688" cy="3447191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QUOI?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428148" y="6010779"/>
            <a:ext cx="756084" cy="49337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 gauche 13"/>
          <p:cNvSpPr/>
          <p:nvPr/>
        </p:nvSpPr>
        <p:spPr>
          <a:xfrm>
            <a:off x="8218159" y="5733257"/>
            <a:ext cx="1423371" cy="855197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Où?</a:t>
            </a:r>
          </a:p>
        </p:txBody>
      </p:sp>
    </p:spTree>
    <p:extLst>
      <p:ext uri="{BB962C8B-B14F-4D97-AF65-F5344CB8AC3E}">
        <p14:creationId xmlns:p14="http://schemas.microsoft.com/office/powerpoint/2010/main" val="3424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essentiels à consigner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Qui? </a:t>
            </a:r>
            <a:r>
              <a:rPr lang="fr-CA" sz="2400" dirty="0"/>
              <a:t>Bee, H. L. et Boyd, D. R. </a:t>
            </a:r>
          </a:p>
          <a:p>
            <a:r>
              <a:rPr lang="fr-CA" sz="2400" dirty="0">
                <a:solidFill>
                  <a:srgbClr val="FF0000"/>
                </a:solidFill>
              </a:rPr>
              <a:t>Quand? </a:t>
            </a:r>
            <a:r>
              <a:rPr lang="fr-CA" sz="2400" dirty="0"/>
              <a:t>2011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Quoi?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</a:t>
            </a:r>
          </a:p>
          <a:p>
            <a:r>
              <a:rPr lang="fr-CA" sz="2400" dirty="0">
                <a:solidFill>
                  <a:srgbClr val="FF0000"/>
                </a:solidFill>
              </a:rPr>
              <a:t>Où? </a:t>
            </a:r>
            <a:r>
              <a:rPr lang="fr-CA" sz="2400" dirty="0"/>
              <a:t>Éditions du Renouveau pédagogique.</a:t>
            </a:r>
          </a:p>
          <a:p>
            <a:endParaRPr lang="fr-CA" dirty="0"/>
          </a:p>
          <a:p>
            <a:r>
              <a:rPr lang="fr-CA" sz="2400" dirty="0"/>
              <a:t>En bibliographie :</a:t>
            </a:r>
          </a:p>
          <a:p>
            <a:pPr marL="630238" indent="-549275">
              <a:buNone/>
            </a:pPr>
            <a:r>
              <a:rPr lang="fr-CA" sz="2400" dirty="0"/>
              <a:t>Bee, H. L. et Boyd, D. R. (2011).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éd.). Éditions du Renouveau pédagogique.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362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FB205-C7BB-83BB-0773-29DD24C0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essentiels à consigner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158CC-9A35-2390-D376-7E58D9EF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07021" cy="4037749"/>
          </a:xfrm>
        </p:spPr>
        <p:txBody>
          <a:bodyPr>
            <a:normAutofit/>
          </a:bodyPr>
          <a:lstStyle/>
          <a:p>
            <a:r>
              <a:rPr lang="fr-CA" sz="2000" dirty="0">
                <a:solidFill>
                  <a:srgbClr val="FF0000"/>
                </a:solidFill>
              </a:rPr>
              <a:t>Qui? : </a:t>
            </a:r>
            <a:r>
              <a:rPr lang="fr-CA" sz="2100" dirty="0"/>
              <a:t>Une</a:t>
            </a:r>
            <a:r>
              <a:rPr lang="fr-CA" sz="2000" dirty="0"/>
              <a:t> personne ou un organisme.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Quand? : </a:t>
            </a:r>
            <a:r>
              <a:rPr lang="fr-CA" sz="2100" dirty="0"/>
              <a:t>Le format varie selon le type de document.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Quoi? : </a:t>
            </a:r>
            <a:r>
              <a:rPr lang="fr-CA" sz="2100" dirty="0"/>
              <a:t>Titre : sous-titre. </a:t>
            </a:r>
          </a:p>
          <a:p>
            <a:pPr lvl="2"/>
            <a:r>
              <a:rPr lang="fr-CA" sz="1700" dirty="0"/>
              <a:t>Lorsque requis, il faut aussi donner le titre de l’ouvrage principal.</a:t>
            </a:r>
          </a:p>
          <a:p>
            <a:pPr lvl="3"/>
            <a:r>
              <a:rPr lang="fr-CA" sz="1500" dirty="0"/>
              <a:t>Titre de l’article + titre du journal.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Où?  : </a:t>
            </a:r>
            <a:r>
              <a:rPr lang="fr-CA" sz="2100" dirty="0"/>
              <a:t>Très variable. Ça dépend du type de document. </a:t>
            </a:r>
          </a:p>
          <a:p>
            <a:pPr lvl="2"/>
            <a:r>
              <a:rPr lang="fr-CA" sz="1700" dirty="0"/>
              <a:t>URL pour une page web</a:t>
            </a:r>
          </a:p>
          <a:p>
            <a:pPr lvl="2"/>
            <a:r>
              <a:rPr lang="fr-CA" sz="1700" dirty="0"/>
              <a:t>Maison d’édition pour un livre</a:t>
            </a:r>
          </a:p>
          <a:p>
            <a:pPr lvl="2"/>
            <a:r>
              <a:rPr lang="fr-CA" sz="1700" dirty="0"/>
              <a:t>Numéro, volume et URL pour un article de revue en ligne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8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81F6C2-2519-9F44-0DF4-0F059AC12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fr-CA" sz="6700">
                <a:solidFill>
                  <a:srgbClr val="454545"/>
                </a:solidFill>
              </a:rPr>
              <a:t>Utilisation éthique des sources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F762DF-4946-134A-8363-50E2DBB50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chemeClr val="accent1"/>
                </a:solidFill>
              </a:rPr>
              <a:t>Comment éviter le plagiat avec les règles de citations et la bibliographie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88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96355"/>
            <a:ext cx="8229600" cy="990600"/>
          </a:xfrm>
        </p:spPr>
        <p:txBody>
          <a:bodyPr/>
          <a:lstStyle/>
          <a:p>
            <a:r>
              <a:rPr lang="fr-CA" dirty="0"/>
              <a:t>Comment citer avec le style APA?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10315305" cy="3945913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fr-CA" sz="3000" dirty="0"/>
              <a:t>Dans le texte :</a:t>
            </a:r>
          </a:p>
          <a:p>
            <a:pPr marL="82296" indent="0">
              <a:buNone/>
            </a:pPr>
            <a:r>
              <a:rPr lang="fr-CA" sz="3000" dirty="0"/>
              <a:t>L’attachement se définit comme suit : </a:t>
            </a:r>
            <a:r>
              <a:rPr lang="fr-CA" sz="3000" dirty="0">
                <a:solidFill>
                  <a:srgbClr val="FF0000"/>
                </a:solidFill>
              </a:rPr>
              <a:t>«</a:t>
            </a:r>
            <a:r>
              <a:rPr lang="fr-CA" sz="3000" dirty="0"/>
              <a:t> lien affectif puissant qui unit une personne à une autre, dans lequel la présence du partenaire produit un sentiment de sécurité chez l’individu </a:t>
            </a:r>
            <a:r>
              <a:rPr lang="fr-CA" sz="3000" dirty="0">
                <a:solidFill>
                  <a:srgbClr val="FF0000"/>
                </a:solidFill>
              </a:rPr>
              <a:t>» (Bee et Boyd, 2011, p.103).                                              </a:t>
            </a:r>
            <a:r>
              <a:rPr lang="fr-CA" dirty="0"/>
              <a:t>.</a:t>
            </a:r>
          </a:p>
          <a:p>
            <a:pPr marL="82296" indent="0">
              <a:buNone/>
            </a:pPr>
            <a:endParaRPr lang="fr-CA" dirty="0"/>
          </a:p>
          <a:p>
            <a:pPr marL="82296" indent="0">
              <a:buNone/>
            </a:pPr>
            <a:r>
              <a:rPr lang="fr-CA" sz="2400" dirty="0"/>
              <a:t>En bibliographie :</a:t>
            </a:r>
          </a:p>
          <a:p>
            <a:pPr marL="630238" indent="-549275">
              <a:buNone/>
            </a:pPr>
            <a:r>
              <a:rPr lang="fr-CA" sz="2400" dirty="0"/>
              <a:t>Bee, H. L. et Boyd, D. R. (2011).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éd.). Éditions du Renouveau pédagogique.</a:t>
            </a:r>
          </a:p>
          <a:p>
            <a:pPr marL="82296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5DC6F-1D7B-3D23-C90D-F19F1E8A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exemples de références bibliographiques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35EDE3C-0B2A-1037-6286-A1AF5CEB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06" y="2010878"/>
            <a:ext cx="9396662" cy="4042233"/>
          </a:xfrm>
        </p:spPr>
        <p:txBody>
          <a:bodyPr>
            <a:normAutofit fontScale="92500" lnSpcReduction="20000"/>
          </a:bodyPr>
          <a:lstStyle/>
          <a:p>
            <a:pPr marL="457200" indent="-914400">
              <a:lnSpc>
                <a:spcPct val="160000"/>
              </a:lnSpc>
              <a:buNone/>
            </a:pPr>
            <a:r>
              <a:rPr lang="fr-CA" dirty="0" err="1"/>
              <a:t>Desautels</a:t>
            </a:r>
            <a:r>
              <a:rPr lang="fr-CA" dirty="0"/>
              <a:t>, J. et Saint-Jacques Couture, M. (2018). Dix conseils pour monter votre </a:t>
            </a:r>
            <a:r>
              <a:rPr lang="fr-CA" dirty="0" err="1"/>
              <a:t>fab</a:t>
            </a:r>
            <a:r>
              <a:rPr lang="fr-CA" dirty="0"/>
              <a:t> </a:t>
            </a:r>
            <a:r>
              <a:rPr lang="fr-CA" dirty="0" err="1"/>
              <a:t>lab</a:t>
            </a:r>
            <a:r>
              <a:rPr lang="fr-CA" dirty="0"/>
              <a:t>, inspirés de l’expérience d’implantation du </a:t>
            </a:r>
            <a:r>
              <a:rPr lang="fr-CA" dirty="0" err="1"/>
              <a:t>fab</a:t>
            </a:r>
            <a:r>
              <a:rPr lang="fr-CA" dirty="0"/>
              <a:t> </a:t>
            </a:r>
            <a:r>
              <a:rPr lang="fr-CA" dirty="0" err="1"/>
              <a:t>lab</a:t>
            </a:r>
            <a:r>
              <a:rPr lang="fr-CA" dirty="0"/>
              <a:t> de Brossard. </a:t>
            </a:r>
            <a:r>
              <a:rPr lang="fr-CA" i="1" dirty="0"/>
              <a:t>Documentation et bibliothèques</a:t>
            </a:r>
            <a:r>
              <a:rPr lang="fr-CA" dirty="0"/>
              <a:t>, </a:t>
            </a:r>
            <a:r>
              <a:rPr lang="fr-CA" i="1" dirty="0"/>
              <a:t>64</a:t>
            </a:r>
            <a:r>
              <a:rPr lang="fr-CA" dirty="0"/>
              <a:t>(2), 31‑39. </a:t>
            </a:r>
            <a:r>
              <a:rPr lang="fr-CA" dirty="0">
                <a:hlinkClick r:id="rId3"/>
              </a:rPr>
              <a:t>https://doi.org/10.7202/1059159ar</a:t>
            </a:r>
            <a:endParaRPr lang="fr-CA" dirty="0"/>
          </a:p>
          <a:p>
            <a:pPr marL="457200" indent="-914400">
              <a:lnSpc>
                <a:spcPct val="160000"/>
              </a:lnSpc>
              <a:buNone/>
            </a:pPr>
            <a:r>
              <a:rPr lang="fr-CA" dirty="0"/>
              <a:t>Réseau réussite Montréal. (s. d.). </a:t>
            </a:r>
            <a:r>
              <a:rPr lang="fr-CA" i="1" dirty="0"/>
              <a:t>Lecture et persévérance scolaire</a:t>
            </a:r>
            <a:r>
              <a:rPr lang="fr-CA" dirty="0"/>
              <a:t>. </a:t>
            </a:r>
            <a:r>
              <a:rPr lang="fr-CA" dirty="0">
                <a:hlinkClick r:id="rId4"/>
              </a:rPr>
              <a:t>https://www.reseaureussitemontreal.ca/dossiers-thematiques/lecture-et-perseverance-scolaire/</a:t>
            </a:r>
            <a:endParaRPr lang="fr-CA" dirty="0"/>
          </a:p>
          <a:p>
            <a:pPr marL="457200" indent="-914400">
              <a:lnSpc>
                <a:spcPct val="160000"/>
              </a:lnSpc>
              <a:buNone/>
            </a:pPr>
            <a:r>
              <a:rPr lang="fr-CA" dirty="0"/>
              <a:t>Sauvageau, F., Thibault, S. et Trudel, P. (2018). </a:t>
            </a:r>
            <a:r>
              <a:rPr lang="fr-CA" i="1" dirty="0"/>
              <a:t>Les fausses nouvelles, nouveaux visages, nouveaux défis : Comment déterminer la valeur de l’information dans les sociétés démocratiques ?</a:t>
            </a:r>
            <a:r>
              <a:rPr lang="fr-CA" dirty="0"/>
              <a:t> Presses de l’Université Laval. </a:t>
            </a:r>
            <a:r>
              <a:rPr lang="fr-CA" dirty="0">
                <a:hlinkClick r:id="rId5"/>
              </a:rPr>
              <a:t>https://cyberlibris-limoilou.proxy.collecto.ca/</a:t>
            </a:r>
            <a:r>
              <a:rPr lang="fr-CA" dirty="0"/>
              <a:t>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C1459B4-91F8-E73C-815F-A33E4695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1988" y="2017342"/>
            <a:ext cx="1997243" cy="40422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Article de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Page web d’une organisation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Livre</a:t>
            </a:r>
          </a:p>
        </p:txBody>
      </p:sp>
    </p:spTree>
    <p:extLst>
      <p:ext uri="{BB962C8B-B14F-4D97-AF65-F5344CB8AC3E}">
        <p14:creationId xmlns:p14="http://schemas.microsoft.com/office/powerpoint/2010/main" val="33302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Vos meilleurs amis pour des travaux de qualité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451579" y="2015732"/>
            <a:ext cx="9822010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sz="2400" dirty="0"/>
              <a:t>Outil </a:t>
            </a:r>
            <a:r>
              <a:rPr lang="fr-CA" sz="2400" b="1" dirty="0"/>
              <a:t>bibliographique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r>
              <a:rPr lang="fr-CA" sz="2400" dirty="0"/>
              <a:t>Aide-mémoire </a:t>
            </a:r>
            <a:r>
              <a:rPr lang="fr-CA" sz="2400" dirty="0" err="1"/>
              <a:t>antiplagiat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Les techniciennes et techniciens en documentation et la bibliothécaire</a:t>
            </a:r>
          </a:p>
          <a:p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852" y="2493622"/>
            <a:ext cx="2832527" cy="20588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0266B6-F3C7-66BD-C729-BEB19F970574}"/>
              </a:ext>
            </a:extLst>
          </p:cNvPr>
          <p:cNvSpPr txBox="1"/>
          <p:nvPr/>
        </p:nvSpPr>
        <p:spPr>
          <a:xfrm>
            <a:off x="6815917" y="455250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Diapason, 2021 </a:t>
            </a:r>
          </a:p>
        </p:txBody>
      </p:sp>
    </p:spTree>
    <p:extLst>
      <p:ext uri="{BB962C8B-B14F-4D97-AF65-F5344CB8AC3E}">
        <p14:creationId xmlns:p14="http://schemas.microsoft.com/office/powerpoint/2010/main" val="300482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Mise en pratique</a:t>
            </a:r>
          </a:p>
        </p:txBody>
      </p:sp>
    </p:spTree>
    <p:extLst>
      <p:ext uri="{BB962C8B-B14F-4D97-AF65-F5344CB8AC3E}">
        <p14:creationId xmlns:p14="http://schemas.microsoft.com/office/powerpoint/2010/main" val="282100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60985" y="804863"/>
            <a:ext cx="9604375" cy="627062"/>
          </a:xfrm>
        </p:spPr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60985" y="1323474"/>
            <a:ext cx="11531015" cy="5764714"/>
          </a:xfrm>
        </p:spPr>
        <p:txBody>
          <a:bodyPr>
            <a:normAutofit/>
          </a:bodyPr>
          <a:lstStyle/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Bee, H. L. et Boyd, D. R. (2011). </a:t>
            </a:r>
            <a:r>
              <a:rPr lang="fr-CA" sz="1100" i="1" dirty="0"/>
              <a:t>Les âges de la vie : psychologie du développement humain</a:t>
            </a:r>
            <a:r>
              <a:rPr lang="fr-CA" sz="1100" dirty="0"/>
              <a:t> (4e éd.). Éditions du Renouveau pédagogique.</a:t>
            </a:r>
            <a:endParaRPr lang="fr-CA" sz="1100" dirty="0">
              <a:ea typeface="+mn-lt"/>
              <a:cs typeface="+mn-lt"/>
            </a:endParaRPr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>
                <a:ea typeface="+mn-lt"/>
                <a:cs typeface="+mn-lt"/>
              </a:rPr>
              <a:t>Cégep Limoilou. (2021). </a:t>
            </a:r>
            <a:r>
              <a:rPr lang="fr-CA" sz="1100" i="1" dirty="0">
                <a:ea typeface="+mn-lt"/>
                <a:cs typeface="+mn-lt"/>
              </a:rPr>
              <a:t>Politique institutionnelle d’évaluation des apprentissages [PIEA] : Recueil sur la gouvernance (B-07)</a:t>
            </a:r>
            <a:r>
              <a:rPr lang="fr-CA" sz="1100" dirty="0">
                <a:ea typeface="+mn-lt"/>
                <a:cs typeface="+mn-lt"/>
              </a:rPr>
              <a:t>. </a:t>
            </a:r>
            <a:r>
              <a:rPr lang="fr-CA" sz="1100" dirty="0">
                <a:ea typeface="+mn-lt"/>
                <a:cs typeface="+mn-lt"/>
                <a:hlinkClick r:id="rId3"/>
              </a:rPr>
              <a:t>https://intranet.climoilou.qc.ca/RecueilGouvernance/Les%20tudes%20les%20programmes%20la%20pdagogie/B-07%20Politique%20institutionnelle%20d'%C3%A9valuation%20des%20apprentissages%20(PIEA).pdf</a:t>
            </a:r>
            <a:r>
              <a:rPr lang="fr-CA" sz="1100" dirty="0">
                <a:ea typeface="+mn-lt"/>
                <a:cs typeface="+mn-lt"/>
              </a:rPr>
              <a:t> </a:t>
            </a:r>
            <a:r>
              <a:rPr lang="fr" sz="1100" dirty="0">
                <a:ea typeface="+mn-lt"/>
                <a:cs typeface="+mn-lt"/>
              </a:rPr>
              <a:t> </a:t>
            </a:r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Diapason. (2020, 24 juillet). </a:t>
            </a:r>
            <a:r>
              <a:rPr lang="fr-CA" sz="1100" i="1" dirty="0"/>
              <a:t>Citer ses sources et éviter le plagiat</a:t>
            </a:r>
            <a:r>
              <a:rPr lang="fr-CA" sz="1100" dirty="0"/>
              <a:t>. </a:t>
            </a:r>
            <a:r>
              <a:rPr lang="fr-CA" sz="1100" dirty="0">
                <a:hlinkClick r:id="rId4"/>
              </a:rPr>
              <a:t>https://mondiapason.ca/ressource/citer-ses-sources-et-eviter-le-plagiat/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Diapason. (2021, 5 février). </a:t>
            </a:r>
            <a:r>
              <a:rPr lang="fr-CA" sz="1100" i="1" dirty="0"/>
              <a:t>Outil bibliographique : APA</a:t>
            </a:r>
            <a:r>
              <a:rPr lang="fr-CA" sz="1100" dirty="0"/>
              <a:t>. </a:t>
            </a:r>
            <a:r>
              <a:rPr lang="fr-CA" sz="1100" dirty="0">
                <a:hlinkClick r:id="rId5"/>
              </a:rPr>
              <a:t>https://mondiapason.ca/ressource/outil-bibliographique-apa/</a:t>
            </a:r>
            <a:endParaRPr lang="fr-FR" sz="1100" dirty="0">
              <a:cs typeface="Calibri" panose="020F0502020204030204"/>
            </a:endParaRPr>
          </a:p>
          <a:p>
            <a:pPr marL="279400" indent="-377825">
              <a:lnSpc>
                <a:spcPct val="210000"/>
              </a:lnSpc>
              <a:buNone/>
            </a:pPr>
            <a:r>
              <a:rPr lang="en-US" sz="1100" dirty="0"/>
              <a:t>Mesa, N. (2022, 11 mars). </a:t>
            </a:r>
            <a:r>
              <a:rPr lang="en-US" sz="1100" i="1" dirty="0"/>
              <a:t>UNC Research Chief Admits to Plagiarism, Resigns</a:t>
            </a:r>
            <a:r>
              <a:rPr lang="en-US" sz="1100" dirty="0"/>
              <a:t>. The Scientist Magazine. </a:t>
            </a:r>
            <a:r>
              <a:rPr lang="en-US" sz="1100" dirty="0">
                <a:hlinkClick r:id="rId6"/>
              </a:rPr>
              <a:t>https://www.the-scientist.com/news-opinion/unc-research-chief-admits-to-plagiarism-resigns-69797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Robitaille, A. (2022, 21 décembre). Une autre enquête pour plagiat vise l’historien vedette Laurent Turcot. </a:t>
            </a:r>
            <a:r>
              <a:rPr lang="fr-CA" sz="1100" i="1" dirty="0"/>
              <a:t>Le Journal de Québec</a:t>
            </a:r>
            <a:r>
              <a:rPr lang="fr-CA" sz="1100" dirty="0"/>
              <a:t>. </a:t>
            </a:r>
            <a:r>
              <a:rPr lang="fr-CA" sz="1100" dirty="0">
                <a:hlinkClick r:id="rId7"/>
              </a:rPr>
              <a:t>https://www.journaldequebec.com/2022/12/21/une-autre-enquete-pour-plagiat-vise-lhistorien-vedette-laurent-turcot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T. V. A. Nouvelles. (2022, 3 juin). </a:t>
            </a:r>
            <a:r>
              <a:rPr lang="fr-CA" sz="1100" i="1" dirty="0"/>
              <a:t>«All I </a:t>
            </a:r>
            <a:r>
              <a:rPr lang="fr-CA" sz="1100" i="1" dirty="0" err="1"/>
              <a:t>Want</a:t>
            </a:r>
            <a:r>
              <a:rPr lang="fr-CA" sz="1100" i="1" dirty="0"/>
              <a:t> For Christmas Is You»: </a:t>
            </a:r>
            <a:r>
              <a:rPr lang="fr-CA" sz="1100" i="1" dirty="0" err="1"/>
              <a:t>Mariah</a:t>
            </a:r>
            <a:r>
              <a:rPr lang="fr-CA" sz="1100" i="1" dirty="0"/>
              <a:t> Carey poursuivie pour 20 millions pour plagiat</a:t>
            </a:r>
            <a:r>
              <a:rPr lang="fr-CA" sz="1100" dirty="0"/>
              <a:t>. Le Journal de Montréal. </a:t>
            </a:r>
            <a:r>
              <a:rPr lang="fr-CA" sz="1100" dirty="0">
                <a:hlinkClick r:id="rId8"/>
              </a:rPr>
              <a:t>https://www.journaldemontreal.com/2022/06/03/all-i-want-for-christmas-is-you-mariah-carey-poursuivi-pour-20-millions-pour-plagiat</a:t>
            </a:r>
            <a:endParaRPr lang="fr-CA" sz="1100" dirty="0"/>
          </a:p>
          <a:p>
            <a:pPr marL="82296" indent="-180000">
              <a:lnSpc>
                <a:spcPct val="210000"/>
              </a:lnSpc>
              <a:buNone/>
            </a:pPr>
            <a:endParaRPr lang="fr-CA" sz="1100" dirty="0"/>
          </a:p>
          <a:p>
            <a:pPr marL="82296" indent="-180000">
              <a:lnSpc>
                <a:spcPct val="210000"/>
              </a:lnSpc>
              <a:buNone/>
            </a:pP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421784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68E3E8B-E668-5F52-A380-09040985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But de cet atelier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762204-7917-6928-184C-AAEA5EDA0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Remettre un travail de qualité et exempt de plagiat</a:t>
            </a:r>
          </a:p>
        </p:txBody>
      </p:sp>
    </p:spTree>
    <p:extLst>
      <p:ext uri="{BB962C8B-B14F-4D97-AF65-F5344CB8AC3E}">
        <p14:creationId xmlns:p14="http://schemas.microsoft.com/office/powerpoint/2010/main" val="210716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507282-53BA-E61F-4E66-6466CE01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2" y="0"/>
            <a:ext cx="5694028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9BD182-E64C-8B5D-297E-A71BE275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76" y="0"/>
            <a:ext cx="494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32A75-AA2F-FA51-57E4-5A492E42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Parce que vous aurez besoin d’appliquer ces apprentissages </a:t>
            </a:r>
            <a:r>
              <a:rPr lang="fr-CA" b="1" dirty="0"/>
              <a:t>toute  votre  vie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F21C3FB8-AF3D-3304-BE12-B6780D20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94" y="2099101"/>
            <a:ext cx="3062684" cy="34672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D51DAC-77EA-0751-C97B-53F7153DDB2C}"/>
              </a:ext>
            </a:extLst>
          </p:cNvPr>
          <p:cNvSpPr txBox="1"/>
          <p:nvPr/>
        </p:nvSpPr>
        <p:spPr>
          <a:xfrm>
            <a:off x="3411127" y="5534726"/>
            <a:ext cx="219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Robitaille, 2022</a:t>
            </a:r>
          </a:p>
        </p:txBody>
      </p:sp>
      <p:pic>
        <p:nvPicPr>
          <p:cNvPr id="15" name="Image 14">
            <a:hlinkClick r:id="rId5"/>
            <a:extLst>
              <a:ext uri="{FF2B5EF4-FFF2-40B4-BE49-F238E27FC236}">
                <a16:creationId xmlns:a16="http://schemas.microsoft.com/office/drawing/2014/main" id="{2DD33B5D-AD63-342B-4FFA-ABBE52FAA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350" y="2099101"/>
            <a:ext cx="3181184" cy="33906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222042-2F93-A552-2351-8A967A989540}"/>
              </a:ext>
            </a:extLst>
          </p:cNvPr>
          <p:cNvSpPr txBox="1"/>
          <p:nvPr/>
        </p:nvSpPr>
        <p:spPr>
          <a:xfrm>
            <a:off x="6587573" y="5458113"/>
            <a:ext cx="219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T.V.A Nouvelles,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0827F7-5B0B-E983-52BC-5F126889E24C}"/>
              </a:ext>
            </a:extLst>
          </p:cNvPr>
          <p:cNvSpPr txBox="1"/>
          <p:nvPr/>
        </p:nvSpPr>
        <p:spPr>
          <a:xfrm>
            <a:off x="10746906" y="5427878"/>
            <a:ext cx="140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Mesa, 2022</a:t>
            </a:r>
          </a:p>
        </p:txBody>
      </p:sp>
      <p:pic>
        <p:nvPicPr>
          <p:cNvPr id="21" name="Image 20">
            <a:hlinkClick r:id="rId7"/>
            <a:extLst>
              <a:ext uri="{FF2B5EF4-FFF2-40B4-BE49-F238E27FC236}">
                <a16:creationId xmlns:a16="http://schemas.microsoft.com/office/drawing/2014/main" id="{49C80E39-91A2-3A6A-E6F2-BC71F669E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106" y="2099101"/>
            <a:ext cx="3225722" cy="33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et plan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fr-CA" sz="2600" dirty="0"/>
              <a:t>Objectifs spécifiques</a:t>
            </a:r>
          </a:p>
          <a:p>
            <a:pPr lvl="1"/>
            <a:r>
              <a:rPr lang="fr-CA" dirty="0"/>
              <a:t>Respecter le droit d’auteur et éviter le plagiat;</a:t>
            </a:r>
          </a:p>
          <a:p>
            <a:pPr lvl="1"/>
            <a:r>
              <a:rPr lang="fr-CA" dirty="0"/>
              <a:t>Déterminer quand il est nécessaire de citer une source d’information;</a:t>
            </a:r>
          </a:p>
          <a:p>
            <a:pPr lvl="1"/>
            <a:r>
              <a:rPr lang="fr-CA" dirty="0"/>
              <a:t>Citer adéquatement une source d’information dans le texte;</a:t>
            </a:r>
          </a:p>
          <a:p>
            <a:pPr lvl="1"/>
            <a:r>
              <a:rPr lang="fr-CA" dirty="0"/>
              <a:t>Rédiger une bibliographie selon les normes exigées.</a:t>
            </a:r>
          </a:p>
          <a:p>
            <a:pPr marL="274320" lvl="1">
              <a:spcBef>
                <a:spcPts val="600"/>
              </a:spcBef>
            </a:pPr>
            <a:r>
              <a:rPr lang="fr-CA" sz="2600" dirty="0"/>
              <a:t>Plan</a:t>
            </a:r>
          </a:p>
          <a:p>
            <a:pPr lvl="1"/>
            <a:r>
              <a:rPr lang="fr-CA" dirty="0"/>
              <a:t>Questions interactives sur le droit d’auteur et la citation des sources;</a:t>
            </a:r>
          </a:p>
          <a:p>
            <a:pPr lvl="1"/>
            <a:r>
              <a:rPr lang="fr-CA" dirty="0"/>
              <a:t>Explication des règles de citation;</a:t>
            </a:r>
          </a:p>
          <a:p>
            <a:pPr lvl="1"/>
            <a:r>
              <a:rPr lang="fr-CA" dirty="0"/>
              <a:t>Activité de mise en application;</a:t>
            </a:r>
          </a:p>
          <a:p>
            <a:pPr lvl="1"/>
            <a:r>
              <a:rPr lang="fr-CA" dirty="0"/>
              <a:t>Retour sur l’activité.</a:t>
            </a:r>
          </a:p>
          <a:p>
            <a:pPr marL="548640" lvl="2">
              <a:spcBef>
                <a:spcPts val="600"/>
              </a:spcBef>
            </a:pP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le plagiat?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6753C3-66CF-C455-22EF-7B3A4C59ECBD}"/>
              </a:ext>
            </a:extLst>
          </p:cNvPr>
          <p:cNvSpPr txBox="1"/>
          <p:nvPr/>
        </p:nvSpPr>
        <p:spPr>
          <a:xfrm>
            <a:off x="1342533" y="2325035"/>
            <a:ext cx="93663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400" dirty="0"/>
              <a:t>« S’attribuer </a:t>
            </a:r>
            <a:r>
              <a:rPr lang="fr-CA" sz="2400" b="1" dirty="0"/>
              <a:t>intégralement ou en partie </a:t>
            </a:r>
            <a:r>
              <a:rPr lang="fr-CA" sz="2400" dirty="0"/>
              <a:t>une production d’autrui </a:t>
            </a:r>
            <a:r>
              <a:rPr lang="fr-CA" sz="2400" b="1" dirty="0"/>
              <a:t>sans en indiquer la provenance ou sans la citer</a:t>
            </a:r>
            <a:r>
              <a:rPr lang="fr-CA" sz="2400" dirty="0"/>
              <a:t>, quelle que soit la forme que prend cette production – des </a:t>
            </a:r>
            <a:r>
              <a:rPr lang="fr-CA" sz="2400" b="1" dirty="0"/>
              <a:t>propos</a:t>
            </a:r>
            <a:r>
              <a:rPr lang="fr-CA" sz="2400" dirty="0"/>
              <a:t>, des </a:t>
            </a:r>
            <a:r>
              <a:rPr lang="fr-CA" sz="2400" b="1" dirty="0"/>
              <a:t>idées</a:t>
            </a:r>
            <a:r>
              <a:rPr lang="fr-CA" sz="2400" dirty="0"/>
              <a:t>, un </a:t>
            </a:r>
            <a:r>
              <a:rPr lang="fr-CA" sz="2400" b="1" dirty="0"/>
              <a:t>texte</a:t>
            </a:r>
            <a:r>
              <a:rPr lang="fr-CA" sz="2400" dirty="0"/>
              <a:t>, un document audiovisuel, divers types de travaux – et quelle que soit la source utilisée – des sources électroniques, une ou des personnes, des ouvrages »</a:t>
            </a:r>
            <a:r>
              <a:rPr lang="fr-CA" sz="2400" dirty="0">
                <a:solidFill>
                  <a:schemeClr val="tx1"/>
                </a:solidFill>
              </a:rPr>
              <a:t> (</a:t>
            </a:r>
            <a:r>
              <a:rPr lang="fr-CA" sz="2400">
                <a:solidFill>
                  <a:schemeClr val="tx1"/>
                </a:solidFill>
              </a:rPr>
              <a:t>Cégep Limoilou, </a:t>
            </a:r>
            <a:r>
              <a:rPr lang="fr-CA" sz="2400" dirty="0">
                <a:solidFill>
                  <a:schemeClr val="tx1"/>
                </a:solidFill>
              </a:rPr>
              <a:t>2021, p. 25.)</a:t>
            </a: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0B16C7-B1E6-F7D5-0A82-A30E0CB7DAF8}"/>
              </a:ext>
            </a:extLst>
          </p:cNvPr>
          <p:cNvSpPr txBox="1"/>
          <p:nvPr/>
        </p:nvSpPr>
        <p:spPr>
          <a:xfrm>
            <a:off x="837548" y="5473972"/>
            <a:ext cx="5930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sz="2800" dirty="0"/>
              <a:t>Délibérément ou par négligence.</a:t>
            </a:r>
          </a:p>
        </p:txBody>
      </p:sp>
    </p:spTree>
    <p:extLst>
      <p:ext uri="{BB962C8B-B14F-4D97-AF65-F5344CB8AC3E}">
        <p14:creationId xmlns:p14="http://schemas.microsoft.com/office/powerpoint/2010/main" val="42561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Qui peut vous aider lorsque vient le temps de rédiger votre bibliographie?</a:t>
            </a:r>
          </a:p>
        </p:txBody>
      </p:sp>
      <p:sp>
        <p:nvSpPr>
          <p:cNvPr id="3" name="TPAnswers" title="Answer Text Shap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9800" y="2121408"/>
            <a:ext cx="6982544" cy="405079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AutoNum type="alphaUcPeriod"/>
            </a:pPr>
            <a:r>
              <a:rPr lang="fr-CA" sz="2800" dirty="0"/>
              <a:t>La commis au dépanneur du coin</a:t>
            </a:r>
          </a:p>
          <a:p>
            <a:pPr marL="457200" indent="-457200">
              <a:buFont typeface="Wingdings" pitchFamily="2" charset="2"/>
              <a:buAutoNum type="alphaUcPeriod"/>
            </a:pPr>
            <a:r>
              <a:rPr lang="fr-CA" sz="2800" dirty="0"/>
              <a:t>La machine à café</a:t>
            </a:r>
          </a:p>
          <a:p>
            <a:pPr marL="457200" indent="-457200">
              <a:buFont typeface="Wingdings" pitchFamily="2" charset="2"/>
              <a:buAutoNum type="alphaUcPeriod"/>
            </a:pPr>
            <a:r>
              <a:rPr lang="fr-CA" sz="2800" dirty="0"/>
              <a:t>Les techniciens et techniciennes en documentation et la bibliothécaire</a:t>
            </a:r>
          </a:p>
        </p:txBody>
      </p:sp>
      <p:sp>
        <p:nvSpPr>
          <p:cNvPr id="4" name="TPPolling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23" y="4718497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0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TPAnswers" title="Answer Text Shap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51579" y="1745808"/>
            <a:ext cx="6036616" cy="4307673"/>
          </a:xfrm>
        </p:spPr>
        <p:txBody>
          <a:bodyPr>
            <a:normAutofit/>
          </a:bodyPr>
          <a:lstStyle/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dirty="0"/>
              <a:t>Claudia recopie des extraits d’un livre lors de sa période d’étude.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endParaRPr lang="fr-CA" dirty="0"/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dirty="0"/>
              <a:t>Patrick résume dans ses propres mots l’idée d’un auteur afin de l’intégrer à son texte.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endParaRPr lang="fr-CA" dirty="0"/>
          </a:p>
          <a:p>
            <a:pPr marL="596646" indent="-514350">
              <a:spcBef>
                <a:spcPct val="20000"/>
              </a:spcBef>
              <a:buFont typeface="Wingdings 2"/>
              <a:buAutoNum type="alphaUcPeriod"/>
            </a:pPr>
            <a:r>
              <a:rPr lang="fr-CA" dirty="0"/>
              <a:t>Louise copie textuellement un extrait d’un site en le citant, en utilisant les guillemets et donnant la référence en bibliographie.</a:t>
            </a:r>
          </a:p>
        </p:txBody>
      </p:sp>
      <p:sp>
        <p:nvSpPr>
          <p:cNvPr id="4" name="TPPolling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17" y="3143250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8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&quot;&quot;,&quot;activityType&quot;:&quot;Multiple Choice&quot;,&quot;countdown&quot;:0,&quot;base64EncodedImage&quot;:null,&quot;activitySlideUrl&quot;:null,&quot;StartWithSlide&quot;:false,&quot;CanMinimize&quot;:true,&quot;CanCountDown&quot;:false},&quot;IsLocked&quot;:false,&quot;IsMappedFromCp1&quot;:true,&quot;IsQuizMode&quot;:fals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B6911928B5145489FCF0EFD55598194&lt;/guid&gt;&#10;        &lt;description /&gt;&#10;        &lt;date&gt;8/30/2019 2:41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C783D3B584F4B00B15682DED8C48EC5&lt;/guid&gt;&#10;            &lt;repollguid&gt;7872AA29C0B045DD8296E29D53CEDEC7&lt;/repollguid&gt;&#10;            &lt;sourceid&gt;0F5D69B474EF4B8792E1F28B660B1549&lt;/sourceid&gt;&#10;            &lt;questiontext&gt;Qui est coupable de plagiat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DF9327673FC47D092FD2E6F2E6CD861&lt;/guid&gt;&#10;                    &lt;answertext&gt;Samuel fait son travail en résumant, dans ses propres mots, les trois articles qu’il a lu sur Internet.&lt;/answertext&gt;&#10;                    &lt;valuetype&gt;0&lt;/valuetype&gt;&#10;                &lt;/answer&gt;&#10;                &lt;answer&gt;&#10;                    &lt;guid&gt;41C9D5BF1853459C829083C29F24B316&lt;/guid&gt;&#10;                    &lt;answertext&gt;Julie n’a pas fait de référence à même le texte, mais elle s’est assurée d’inscrire ses quatre références dans sa bibliographie.&lt;/answertext&gt;&#10;                    &lt;valuetype&gt;0&lt;/valuetype&gt;&#10;                &lt;/answer&gt;&#10;                &lt;answer&gt;&#10;                    &lt;guid&gt;AA656C0388B24675AE63933EFF887A8A&lt;/guid&gt;&#10;                    &lt;answertext&gt;Le travail de Mathis comporte plus d’une trentaine de citations d’auteurs, mais il s’assure de donner la référence à chacune d’elle, en plus de les lister dans sa bibliographie.&lt;/answertext&gt;&#10;                    &lt;valuetype&gt;0&lt;/valuetype&gt;&#10;                &lt;/answer&gt;&#10;                &lt;answer&gt;&#10;                    &lt;guid&gt;4A82BB7312F34F77921144F750F2FF4F&lt;/guid&gt;&#10;                    &lt;answertext&gt;Samuel et Julie sont coupables.&lt;/answertext&gt;&#10;                    &lt;valuetype&gt;0&lt;/valuetype&gt;&#10;                &lt;/answer&gt;&#10;                &lt;answer&gt;&#10;                    &lt;guid&gt;2DDC66B6CAC94C5598BC7B0B9372617D&lt;/guid&gt;&#10;                    &lt;answertext&gt;Aucun n’est coupable de plagiat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,&quot;E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&quot;&quot;,&quot;activityType&quot;:&quot;Multiple Choice&quot;,&quot;countdown&quot;:0,&quot;base64EncodedImage&quot;:null,&quot;activitySlideUrl&quot;:null,&quot;StartWithSlide&quot;:false,&quot;CanMinimize&quot;:true,&quot;CanCountDown&quot;:false},&quot;IsLocked&quot;:false,&quot;IsMappedFromCp1&quot;:true,&quot;IsQuizMode&quot;:fals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D758DB3770A4F9F8F171C9E9AFA43DF&lt;/guid&gt;&#10;        &lt;description /&gt;&#10;        &lt;date&gt;8/30/2019 2:34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F6C94643F94124BDF97C19B3B77EE1&lt;/guid&gt;&#10;            &lt;repollguid&gt;3920F3CD170249CD86340254320AA354&lt;/repollguid&gt;&#10;            &lt;sourceid&gt;3E7A0AC93D3E45638ED67A4C70B4BC9E&lt;/sourceid&gt;&#10;            &lt;questiontext&gt;Qui peut vous aider lorsque vient le temps de rédiger votre bibliographie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4AEF2E3FFAE44129E51A78AB315A2F4&lt;/guid&gt;&#10;                    &lt;answertext&gt;Le concierge&lt;/answertext&gt;&#10;                    &lt;valuetype&gt;0&lt;/valuetype&gt;&#10;                &lt;/answer&gt;&#10;                &lt;answer&gt;&#10;                    &lt;guid&gt;7789813A29374682B5354C9EFA04F3AC&lt;/guid&gt;&#10;                    &lt;answertext&gt;La machine à café&lt;/answertext&gt;&#10;                    &lt;valuetype&gt;0&lt;/valuetype&gt;&#10;                &lt;/answer&gt;&#10;                &lt;answer&gt;&#10;                    &lt;guid&gt;DA70922E4D0B4A6BA5816EA4B7EB04C4&lt;/guid&gt;&#10;                    &lt;answertext&gt;Les techniciennes en documentation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&quot;&quot;,&quot;activityType&quot;:&quot;Multiple Choice&quot;,&quot;countdown&quot;:0,&quot;base64EncodedImage&quot;:null,&quot;activitySlideUrl&quot;:null,&quot;StartWithSlide&quot;:false,&quot;CanMinimize&quot;:true,&quot;CanCountDown&quot;:false},&quot;IsLocked&quot;:false,&quot;IsMappedFromCp1&quot;:tru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91F5943F77447C7855756AE75892D62&lt;/guid&gt;&#10;        &lt;description /&gt;&#10;        &lt;date&gt;8/30/2019 2:36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3552605305A4090A92E50C416D5B1BE&lt;/guid&gt;&#10;            &lt;repollguid&gt;F9F60F38807A404DBAD3412E57C0E71C&lt;/repollguid&gt;&#10;            &lt;sourceid&gt;863AFB8F45174E21BF1BB4419923E549&lt;/sourceid&gt;&#10;            &lt;questiontext&gt;Qui est coupable de plagiat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77E1E3E6D564E80A5B41F898FA7231B&lt;/guid&gt;&#10;                    &lt;answertext&gt;Claudia recopie des extraits d’un livre lors de sa période d’étude.&lt;/answertext&gt;&#10;                    &lt;valuetype&gt;0&lt;/valuetype&gt;&#10;                &lt;/answer&gt;&#10;                &lt;answer&gt;&#10;                    &lt;guid&gt;7CE8430C2EA04C1D91CDDCC5B3E153F7&lt;/guid&gt;&#10;                    &lt;answertext&gt;Patrick résume dans ses propres mots l’idée d’un auteur afin de l’intégrer à son texte.&lt;/answertext&gt;&#10;                    &lt;valuetype&gt;0&lt;/valuetype&gt;&#10;                &lt;/answer&gt;&#10;                &lt;answer&gt;&#10;                    &lt;guid&gt;4C41D83D05C043F8BB23E5425F9EC1B0&lt;/guid&gt;&#10;                    &lt;answertext&gt;Louise copie textuellement un extrait d’un site en le citant, en utilisant les guillemets et donnant la référence en bibliographie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&quot;&quot;,&quot;activityType&quot;:&quot;Multiple Choice&quot;,&quot;countdown&quot;:0,&quot;base64EncodedImage&quot;:null,&quot;activitySlideUrl&quot;:null,&quot;StartWithSlide&quot;:false,&quot;CanMinimize&quot;:true,&quot;CanCountDown&quot;:false},&quot;IsLocked&quot;:false,&quot;IsMappedFromCp1&quot;:true,&quot;IsQuiz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206F203CB824F2ABF7DDBDA79C74772&lt;/guid&gt;&#10;        &lt;description /&gt;&#10;        &lt;date&gt;8/30/2019 2:39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0EF8087128E41ED92761943EBC26CE1&lt;/guid&gt;&#10;            &lt;repollguid&gt;8FFC649CB7DA459C8F46CFF2B0DCC03E&lt;/repollguid&gt;&#10;            &lt;sourceid&gt;06A63EDB8FEB456FBBEFC29C80AA7656&lt;/sourceid&gt;&#10;            &lt;questiontext&gt;Qui est coupable de plagiat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E0BB91D466B478D85DE62428AB82234&lt;/guid&gt;&#10;                    &lt;answertext&gt;Sandra intègre un graphique d’un site gouvernemental et donne la source. &lt;/answertext&gt;&#10;                    &lt;valuetype&gt;0&lt;/valuetype&gt;&#10;                &lt;/answer&gt;&#10;                &lt;answer&gt;&#10;                    &lt;guid&gt;C3003ACF13D84A27B3A6272599E7FABB&lt;/guid&gt;&#10;                    &lt;answertext&gt;Louise agrémente son Power Point d’une image disponible sur le Web.&lt;/answertext&gt;&#10;                    &lt;valuetype&gt;0&lt;/valuetype&gt;&#10;                &lt;/answer&gt;&#10;                &lt;answer&gt;&#10;                    &lt;guid&gt;CC0D9624F2E14FA197B938C281094878&lt;/guid&gt;&#10;                    &lt;answertext&gt;Claudia affiche une photographie de son groupe de tricot sur son blogue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3522</TotalTime>
  <Words>2942</Words>
  <Application>Microsoft Office PowerPoint</Application>
  <PresentationFormat>Grand écran</PresentationFormat>
  <Paragraphs>294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</vt:lpstr>
      <vt:lpstr>Wingdings 2</vt:lpstr>
      <vt:lpstr>Galerie</vt:lpstr>
      <vt:lpstr>Présentation PowerPoint</vt:lpstr>
      <vt:lpstr>Utilisation éthique des sources</vt:lpstr>
      <vt:lpstr>But de cet atelier</vt:lpstr>
      <vt:lpstr>Présentation PowerPoint</vt:lpstr>
      <vt:lpstr>Parce que vous aurez besoin d’appliquer ces apprentissages toute  votre  vie</vt:lpstr>
      <vt:lpstr>Objectifs et plan de la formation</vt:lpstr>
      <vt:lpstr>Qu’est-ce que le plagiat?</vt:lpstr>
      <vt:lpstr>Qui peut vous aider lorsque vient le temps de rédiger votre bibliographie?</vt:lpstr>
      <vt:lpstr>Qui est coupable de plagiat?</vt:lpstr>
      <vt:lpstr>Qui est coupable de plagiat?</vt:lpstr>
      <vt:lpstr>Qui est coupable de plagiat?</vt:lpstr>
      <vt:lpstr>Pour un travail de qualité et exempt de plagiat….</vt:lpstr>
      <vt:lpstr>Doit-on tout citer ?</vt:lpstr>
      <vt:lpstr>Pourquoi citer ses sources ?</vt:lpstr>
      <vt:lpstr>Pourquoi citer ses sources ?</vt:lpstr>
      <vt:lpstr>Comment citer ses sources?</vt:lpstr>
      <vt:lpstr>Présentation PowerPoint</vt:lpstr>
      <vt:lpstr>Les essentiels à consigner</vt:lpstr>
      <vt:lpstr>Les essentiels à consigner</vt:lpstr>
      <vt:lpstr>Comment citer avec le style APA?</vt:lpstr>
      <vt:lpstr>Des exemples de références bibliographiques</vt:lpstr>
      <vt:lpstr>Vos meilleurs amis pour des travaux de qualité</vt:lpstr>
      <vt:lpstr>Mise en pratique</vt:lpstr>
      <vt:lpstr>Médiagraphie</vt:lpstr>
    </vt:vector>
  </TitlesOfParts>
  <Company>Cegep Limoilou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Lavallee</dc:creator>
  <cp:lastModifiedBy>Alexandra Lavallee</cp:lastModifiedBy>
  <cp:revision>15</cp:revision>
  <cp:lastPrinted>2024-02-19T12:51:28Z</cp:lastPrinted>
  <dcterms:created xsi:type="dcterms:W3CDTF">2023-11-09T14:49:58Z</dcterms:created>
  <dcterms:modified xsi:type="dcterms:W3CDTF">2024-02-19T18:29:06Z</dcterms:modified>
</cp:coreProperties>
</file>