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9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0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3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4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30"/>
  </p:notesMasterIdLst>
  <p:handoutMasterIdLst>
    <p:handoutMasterId r:id="rId31"/>
  </p:handoutMasterIdLst>
  <p:sldIdLst>
    <p:sldId id="267" r:id="rId5"/>
    <p:sldId id="315" r:id="rId6"/>
    <p:sldId id="311" r:id="rId7"/>
    <p:sldId id="305" r:id="rId8"/>
    <p:sldId id="283" r:id="rId9"/>
    <p:sldId id="289" r:id="rId10"/>
    <p:sldId id="290" r:id="rId11"/>
    <p:sldId id="292" r:id="rId12"/>
    <p:sldId id="294" r:id="rId13"/>
    <p:sldId id="293" r:id="rId14"/>
    <p:sldId id="295" r:id="rId15"/>
    <p:sldId id="296" r:id="rId16"/>
    <p:sldId id="297" r:id="rId17"/>
    <p:sldId id="298" r:id="rId18"/>
    <p:sldId id="299" r:id="rId19"/>
    <p:sldId id="300" r:id="rId20"/>
    <p:sldId id="306" r:id="rId21"/>
    <p:sldId id="284" r:id="rId22"/>
    <p:sldId id="302" r:id="rId23"/>
    <p:sldId id="307" r:id="rId24"/>
    <p:sldId id="304" r:id="rId25"/>
    <p:sldId id="303" r:id="rId26"/>
    <p:sldId id="301" r:id="rId27"/>
    <p:sldId id="287" r:id="rId28"/>
    <p:sldId id="312" r:id="rId29"/>
  </p:sldIdLst>
  <p:sldSz cx="12188825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9" autoAdjust="0"/>
    <p:restoredTop sz="94599" autoAdjust="0"/>
  </p:normalViewPr>
  <p:slideViewPr>
    <p:cSldViewPr>
      <p:cViewPr varScale="1">
        <p:scale>
          <a:sx n="78" d="100"/>
          <a:sy n="78" d="100"/>
        </p:scale>
        <p:origin x="126" y="99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00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1413F2D2-B8E0-45B2-BCAB-4EF385E44359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A6762FD4-8EF8-4942-A10C-F7CC548E78FB}" type="datetime1">
              <a:rPr lang="fr-FR" smtClean="0"/>
              <a:pPr/>
              <a:t>03/10/2017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6074690-7256-4BB9-AC0F-97AEAE8CDEC2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229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509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275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5377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6621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823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012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2772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311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7796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441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012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436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fr-FR" smtClean="0"/>
              <a:pPr algn="r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26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939621FE-B194-4652-BCC1-9A307EC769AE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  <p:grpSp>
        <p:nvGrpSpPr>
          <p:cNvPr id="7" name="Groupe 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e 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9" name="Ovale 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grpSp>
          <p:nvGrpSpPr>
            <p:cNvPr id="10" name="Groupe 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Connecteur droit 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 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e 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e 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sp>
          <p:nvSpPr>
            <p:cNvPr id="15" name="Ovale 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dirty="0"/>
            </a:p>
          </p:txBody>
        </p:sp>
        <p:grpSp>
          <p:nvGrpSpPr>
            <p:cNvPr id="16" name="Groupe 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Connecteur droit 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 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F1A69AE-9341-4082-A89F-193783D0000A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72AC09-E7AF-43F1-9ECA-D53FD54CC0FD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C94963C-C732-408D-9561-E7BFDB96AD62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6968DB5-BCDE-4532-A4B4-511E462D0B24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  <p:grpSp>
        <p:nvGrpSpPr>
          <p:cNvPr id="13" name="Groupe 12"/>
          <p:cNvGrpSpPr/>
          <p:nvPr/>
        </p:nvGrpSpPr>
        <p:grpSpPr>
          <a:xfrm>
            <a:off x="1422030" y="3475736"/>
            <a:ext cx="9344766" cy="54864"/>
            <a:chOff x="1066800" y="2588441"/>
            <a:chExt cx="7010400" cy="41148"/>
          </a:xfrm>
        </p:grpSpPr>
        <p:sp>
          <p:nvSpPr>
            <p:cNvPr id="14" name="Ovale 13"/>
            <p:cNvSpPr/>
            <p:nvPr/>
          </p:nvSpPr>
          <p:spPr>
            <a:xfrm>
              <a:off x="8031480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e 14"/>
            <p:cNvSpPr/>
            <p:nvPr/>
          </p:nvSpPr>
          <p:spPr>
            <a:xfrm>
              <a:off x="1066800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e 15"/>
            <p:cNvGrpSpPr/>
            <p:nvPr/>
          </p:nvGrpSpPr>
          <p:grpSpPr>
            <a:xfrm>
              <a:off x="1142106" y="2594391"/>
              <a:ext cx="6859787" cy="29249"/>
              <a:chOff x="1129200" y="3458731"/>
              <a:chExt cx="6859787" cy="38998"/>
            </a:xfrm>
          </p:grpSpPr>
          <p:cxnSp>
            <p:nvCxnSpPr>
              <p:cNvPr id="17" name="Connecteur droit 16"/>
              <p:cNvCxnSpPr/>
              <p:nvPr/>
            </p:nvCxnSpPr>
            <p:spPr>
              <a:xfrm>
                <a:off x="1129200" y="3458731"/>
                <a:ext cx="685978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Connecteur droit 17"/>
              <p:cNvCxnSpPr/>
              <p:nvPr/>
            </p:nvCxnSpPr>
            <p:spPr>
              <a:xfrm>
                <a:off x="1129200" y="3497729"/>
                <a:ext cx="6859787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7B29D5-0ED4-42EC-A13D-020F539E03CB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590B2B-FF0A-4FB8-8F6F-D40E4C67CD2C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74804B-C18C-4859-BF74-E75C37DF9226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63520F8-633E-46FB-B930-4979A274012C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A28173-1CFB-463F-B1B0-75A8DAC651A3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Rectangle 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 dirty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38484-B337-45C6-B3D6-C01015D2E3F5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DF28FB93-0A08-4E7D-8E63-9EFA29F1E09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24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CC6BF084-E97A-48D1-B2E7-D885BD3125B2}" type="datetime1">
              <a:rPr lang="fr-FR" smtClean="0"/>
              <a:t>03/10/2017</a:t>
            </a:fld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algn="r"/>
            <a:fld id="{DF28FB93-0A08-4E7D-8E63-9EFA29F1E093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5.xml"/><Relationship Id="rId5" Type="http://schemas.openxmlformats.org/officeDocument/2006/relationships/audio" Target="../media/media10.m4a"/><Relationship Id="rId4" Type="http://schemas.microsoft.com/office/2007/relationships/media" Target="../media/media10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tags" Target="../tags/tag59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2.m4a"/><Relationship Id="rId13" Type="http://schemas.openxmlformats.org/officeDocument/2006/relationships/image" Target="../media/image9.pn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1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64.xml"/><Relationship Id="rId10" Type="http://schemas.openxmlformats.org/officeDocument/2006/relationships/tags" Target="../tags/tag67.xml"/><Relationship Id="rId4" Type="http://schemas.openxmlformats.org/officeDocument/2006/relationships/tags" Target="../tags/tag63.xml"/><Relationship Id="rId9" Type="http://schemas.openxmlformats.org/officeDocument/2006/relationships/audio" Target="../media/media12.m4a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70.xml"/><Relationship Id="rId7" Type="http://schemas.openxmlformats.org/officeDocument/2006/relationships/audio" Target="../media/media13.m4a"/><Relationship Id="rId12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microsoft.com/office/2007/relationships/media" Target="../media/media13.m4a"/><Relationship Id="rId11" Type="http://schemas.openxmlformats.org/officeDocument/2006/relationships/image" Target="../media/image11.png"/><Relationship Id="rId5" Type="http://schemas.openxmlformats.org/officeDocument/2006/relationships/tags" Target="../tags/tag72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71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7" Type="http://schemas.openxmlformats.org/officeDocument/2006/relationships/audio" Target="../media/media14.m4a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microsoft.com/office/2007/relationships/media" Target="../media/media14.m4a"/><Relationship Id="rId11" Type="http://schemas.openxmlformats.org/officeDocument/2006/relationships/image" Target="../media/image3.png"/><Relationship Id="rId5" Type="http://schemas.openxmlformats.org/officeDocument/2006/relationships/tags" Target="../tags/tag78.xml"/><Relationship Id="rId10" Type="http://schemas.openxmlformats.org/officeDocument/2006/relationships/image" Target="../media/image12.png"/><Relationship Id="rId4" Type="http://schemas.openxmlformats.org/officeDocument/2006/relationships/tags" Target="../tags/tag77.xml"/><Relationship Id="rId9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7" Type="http://schemas.openxmlformats.org/officeDocument/2006/relationships/tags" Target="../tags/tag83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3.png"/><Relationship Id="rId4" Type="http://schemas.openxmlformats.org/officeDocument/2006/relationships/tags" Target="../tags/tag82.xml"/><Relationship Id="rId9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86.xml"/><Relationship Id="rId7" Type="http://schemas.openxmlformats.org/officeDocument/2006/relationships/audio" Target="../media/media16.m4a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microsoft.com/office/2007/relationships/media" Target="../media/media16.m4a"/><Relationship Id="rId11" Type="http://schemas.openxmlformats.org/officeDocument/2006/relationships/image" Target="../media/image3.png"/><Relationship Id="rId5" Type="http://schemas.openxmlformats.org/officeDocument/2006/relationships/tags" Target="../tags/tag88.xml"/><Relationship Id="rId10" Type="http://schemas.openxmlformats.org/officeDocument/2006/relationships/image" Target="../media/image14.png"/><Relationship Id="rId4" Type="http://schemas.openxmlformats.org/officeDocument/2006/relationships/tags" Target="../tags/tag87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tags" Target="../tags/tag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9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tags" Target="../tags/tag96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9.xml"/><Relationship Id="rId7" Type="http://schemas.openxmlformats.org/officeDocument/2006/relationships/image" Target="../media/image15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7" Type="http://schemas.microsoft.com/office/2007/relationships/media" Target="../media/media2.m4a"/><Relationship Id="rId12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NULL" TargetMode="External"/><Relationship Id="rId11" Type="http://schemas.openxmlformats.org/officeDocument/2006/relationships/image" Target="../media/image5.png"/><Relationship Id="rId5" Type="http://schemas.openxmlformats.org/officeDocument/2006/relationships/tags" Target="../tags/tag7.xml"/><Relationship Id="rId10" Type="http://schemas.openxmlformats.org/officeDocument/2006/relationships/image" Target="../media/image4.jpg"/><Relationship Id="rId4" Type="http://schemas.openxmlformats.org/officeDocument/2006/relationships/tags" Target="../tags/tag6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audio" Target="../media/media20.m4a"/><Relationship Id="rId5" Type="http://schemas.microsoft.com/office/2007/relationships/media" Target="../media/media20.m4a"/><Relationship Id="rId4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3" Type="http://schemas.openxmlformats.org/officeDocument/2006/relationships/tags" Target="../tags/tag106.xml"/><Relationship Id="rId7" Type="http://schemas.microsoft.com/office/2007/relationships/media" Target="../media/media21.m4a"/><Relationship Id="rId12" Type="http://schemas.openxmlformats.org/officeDocument/2006/relationships/image" Target="../media/image3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image" Target="../media/image16.png"/><Relationship Id="rId5" Type="http://schemas.openxmlformats.org/officeDocument/2006/relationships/tags" Target="../tags/tag108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107.xml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14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3.m4a"/><Relationship Id="rId4" Type="http://schemas.microsoft.com/office/2007/relationships/media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7" Type="http://schemas.openxmlformats.org/officeDocument/2006/relationships/image" Target="../media/image3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4.m4a"/><Relationship Id="rId4" Type="http://schemas.microsoft.com/office/2007/relationships/media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5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2.xml"/><Relationship Id="rId2" Type="http://schemas.openxmlformats.org/officeDocument/2006/relationships/tags" Target="../tags/tag9.xml"/><Relationship Id="rId16" Type="http://schemas.openxmlformats.org/officeDocument/2006/relationships/audio" Target="../media/media3.m4a"/><Relationship Id="rId20" Type="http://schemas.openxmlformats.org/officeDocument/2006/relationships/image" Target="../media/image3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microsoft.com/office/2007/relationships/media" Target="../media/media3.m4a"/><Relationship Id="rId10" Type="http://schemas.openxmlformats.org/officeDocument/2006/relationships/tags" Target="../tags/tag17.xml"/><Relationship Id="rId19" Type="http://schemas.openxmlformats.org/officeDocument/2006/relationships/image" Target="../media/image6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5.xml"/><Relationship Id="rId7" Type="http://schemas.openxmlformats.org/officeDocument/2006/relationships/tags" Target="../tags/tag2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tags" Target="../tags/tag26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7" Type="http://schemas.openxmlformats.org/officeDocument/2006/relationships/tags" Target="../tags/tag3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tags" Target="../tags/tag31.xml"/><Relationship Id="rId9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5.xml"/><Relationship Id="rId7" Type="http://schemas.openxmlformats.org/officeDocument/2006/relationships/audio" Target="../media/media6.m4a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microsoft.com/office/2007/relationships/media" Target="../media/media6.m4a"/><Relationship Id="rId11" Type="http://schemas.openxmlformats.org/officeDocument/2006/relationships/image" Target="../media/image3.png"/><Relationship Id="rId5" Type="http://schemas.openxmlformats.org/officeDocument/2006/relationships/tags" Target="../tags/tag37.xml"/><Relationship Id="rId10" Type="http://schemas.openxmlformats.org/officeDocument/2006/relationships/image" Target="../media/image7.jpeg"/><Relationship Id="rId4" Type="http://schemas.openxmlformats.org/officeDocument/2006/relationships/tags" Target="../tags/tag36.xml"/><Relationship Id="rId9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3" Type="http://schemas.openxmlformats.org/officeDocument/2006/relationships/tags" Target="../tags/tag40.xml"/><Relationship Id="rId7" Type="http://schemas.openxmlformats.org/officeDocument/2006/relationships/audio" Target="../media/media7.m4a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microsoft.com/office/2007/relationships/media" Target="../media/media7.m4a"/><Relationship Id="rId11" Type="http://schemas.openxmlformats.org/officeDocument/2006/relationships/image" Target="../media/image3.png"/><Relationship Id="rId5" Type="http://schemas.openxmlformats.org/officeDocument/2006/relationships/tags" Target="../tags/tag42.xml"/><Relationship Id="rId10" Type="http://schemas.openxmlformats.org/officeDocument/2006/relationships/image" Target="../media/image8.jpeg"/><Relationship Id="rId4" Type="http://schemas.openxmlformats.org/officeDocument/2006/relationships/tags" Target="../tags/tag41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6.xml"/><Relationship Id="rId7" Type="http://schemas.openxmlformats.org/officeDocument/2006/relationships/tags" Target="../tags/tag48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10" Type="http://schemas.openxmlformats.org/officeDocument/2006/relationships/image" Target="../media/image3.png"/><Relationship Id="rId4" Type="http://schemas.openxmlformats.org/officeDocument/2006/relationships/tags" Target="../tags/tag47.xml"/><Relationship Id="rId9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4a"/><Relationship Id="rId7" Type="http://schemas.openxmlformats.org/officeDocument/2006/relationships/notesSlide" Target="../notesSlides/notesSlide6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 rtlCol="0"/>
          <a:lstStyle/>
          <a:p>
            <a:pPr rtl="0"/>
            <a:r>
              <a:rPr lang="fr-FR" dirty="0"/>
              <a:t>Antidote 9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r>
              <a:rPr lang="fr-FR" dirty="0"/>
              <a:t>Le correcteur et ses prismes</a:t>
            </a:r>
          </a:p>
          <a:p>
            <a:pPr rtl="0"/>
            <a:r>
              <a:rPr lang="fr-FR" cap="none" dirty="0">
                <a:latin typeface="+mj-lt"/>
              </a:rPr>
              <a:t>Partie 1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CC9F35-EE11-4A5C-A944-F4A3FDC8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18">
        <p:fade/>
      </p:transition>
    </mc:Choice>
    <mc:Fallback xmlns="">
      <p:transition spd="med" advTm="9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>
            <p:custDataLst>
              <p:tags r:id="rId2"/>
            </p:custDataLst>
          </p:nvPr>
        </p:nvPicPr>
        <p:blipFill rotWithShape="1">
          <a:blip r:embed="rId8"/>
          <a:srcRect l="196" t="11688" r="69804" b="75922"/>
          <a:stretch/>
        </p:blipFill>
        <p:spPr bwMode="auto">
          <a:xfrm>
            <a:off x="2854052" y="2204864"/>
            <a:ext cx="7200800" cy="2180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>
            <p:custDataLst>
              <p:tags r:id="rId3"/>
            </p:custDataLst>
          </p:nvPr>
        </p:nvSpPr>
        <p:spPr>
          <a:xfrm>
            <a:off x="1197868" y="105273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Les infobulles, premier niveau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0A3C1A-9CBD-44CE-9C07-95DE5E8B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5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46">
        <p:fade/>
      </p:transition>
    </mc:Choice>
    <mc:Fallback xmlns="">
      <p:transition spd="med" advTm="11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9876" y="764704"/>
            <a:ext cx="9751060" cy="1168400"/>
          </a:xfrm>
        </p:spPr>
        <p:txBody>
          <a:bodyPr/>
          <a:lstStyle/>
          <a:p>
            <a:r>
              <a:rPr lang="fr-CA" dirty="0"/>
              <a:t>Les infobulles, deuxième niveau</a:t>
            </a:r>
            <a:r>
              <a:rPr lang="fr-CA" baseline="30000" dirty="0"/>
              <a:t>3</a:t>
            </a:r>
            <a:br>
              <a:rPr lang="fr-CA" sz="2400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</a:t>
            </a:r>
            <a:r>
              <a:rPr lang="fr-CA" dirty="0"/>
              <a:t>Si l’infobulle ne suffit pas à vous éclairer, cliquez dans la partie 	jaune de l’infobulle. </a:t>
            </a:r>
          </a:p>
          <a:p>
            <a:pPr marL="0" indent="0" algn="just">
              <a:buNone/>
            </a:pPr>
            <a:r>
              <a:rPr lang="fr-CA" dirty="0"/>
              <a:t>	L’infobulle affiche alors une explication plus détaillée de l’erreur 	en contexte. </a:t>
            </a:r>
          </a:p>
          <a:p>
            <a:pPr marL="0" indent="0" algn="just">
              <a:buNone/>
            </a:pPr>
            <a:r>
              <a:rPr lang="fr-CA" dirty="0"/>
              <a:t>	Ici, l’explication contextuelle donne la raison pour laquelle 	Antidote a signalé une erreur, en expliquant pourquoi </a:t>
            </a:r>
            <a:r>
              <a:rPr lang="fr-CA" i="1" dirty="0"/>
              <a:t>Québécois</a:t>
            </a:r>
            <a:r>
              <a:rPr lang="fr-CA" dirty="0"/>
              <a:t> 	doit prendre une majuscule dans ce contexte. </a:t>
            </a:r>
          </a:p>
          <a:p>
            <a:pPr marL="0" indent="0" algn="just">
              <a:buNone/>
            </a:pPr>
            <a:r>
              <a:rPr lang="fr-CA" dirty="0"/>
              <a:t>	Fermez l’explication contextuelle en recliquant dans la partie 	jaune de l’infobulle.</a:t>
            </a:r>
          </a:p>
          <a:p>
            <a:pPr marL="0" indent="0" algn="just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340">
        <p:fade/>
      </p:transition>
    </mc:Choice>
    <mc:Fallback xmlns="">
      <p:transition spd="med" advTm="43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>
            <p:custDataLst>
              <p:tags r:id="rId2"/>
            </p:custDataLst>
          </p:nvPr>
        </p:nvPicPr>
        <p:blipFill rotWithShape="1">
          <a:blip r:embed="rId12"/>
          <a:srcRect t="10618" r="64583" b="67407"/>
          <a:stretch/>
        </p:blipFill>
        <p:spPr bwMode="auto">
          <a:xfrm>
            <a:off x="5518348" y="3645024"/>
            <a:ext cx="5472608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/>
          <p:nvPr>
            <p:custDataLst>
              <p:tags r:id="rId3"/>
            </p:custDataLst>
          </p:nvPr>
        </p:nvPicPr>
        <p:blipFill rotWithShape="1">
          <a:blip r:embed="rId13"/>
          <a:srcRect l="196" t="11688" r="69804" b="75922"/>
          <a:stretch/>
        </p:blipFill>
        <p:spPr bwMode="auto">
          <a:xfrm>
            <a:off x="1341884" y="2132856"/>
            <a:ext cx="5904656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8038628" y="2492896"/>
            <a:ext cx="3011145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A" sz="1400" b="1" dirty="0"/>
              <a:t>Cliquez dans le rectangle jaune et</a:t>
            </a:r>
          </a:p>
          <a:p>
            <a:r>
              <a:rPr lang="fr-CA" sz="1400" b="1" dirty="0"/>
              <a:t>l’</a:t>
            </a:r>
            <a:r>
              <a:rPr lang="fr-CA" sz="1400" b="1" u="sng" dirty="0"/>
              <a:t>explication</a:t>
            </a:r>
            <a:r>
              <a:rPr lang="fr-CA" sz="1400" b="1" dirty="0"/>
              <a:t> apparait.</a:t>
            </a:r>
          </a:p>
        </p:txBody>
      </p:sp>
      <p:cxnSp>
        <p:nvCxnSpPr>
          <p:cNvPr id="13" name="Connecteur droit avec flèche 12"/>
          <p:cNvCxnSpPr>
            <a:stCxn id="6" idx="1"/>
          </p:cNvCxnSpPr>
          <p:nvPr>
            <p:custDataLst>
              <p:tags r:id="rId5"/>
            </p:custDataLst>
          </p:nvPr>
        </p:nvCxnSpPr>
        <p:spPr>
          <a:xfrm flipH="1" flipV="1">
            <a:off x="6886500" y="2708920"/>
            <a:ext cx="1152128" cy="45586"/>
          </a:xfrm>
          <a:prstGeom prst="straightConnector1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>
            <p:custDataLst>
              <p:tags r:id="rId6"/>
            </p:custDataLst>
          </p:nvPr>
        </p:nvCxnSpPr>
        <p:spPr>
          <a:xfrm>
            <a:off x="10054852" y="2852936"/>
            <a:ext cx="216024" cy="180020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>
            <p:custDataLst>
              <p:tags r:id="rId7"/>
            </p:custDataLst>
          </p:nvPr>
        </p:nvSpPr>
        <p:spPr>
          <a:xfrm>
            <a:off x="1125860" y="1052736"/>
            <a:ext cx="440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Les infobulles, deuxième niveau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9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DA3C6A0-0B50-482B-8016-50B5759D4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0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00">
        <p:fade/>
      </p:transition>
    </mc:Choice>
    <mc:Fallback xmlns="">
      <p:transition spd="med" advTm="20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9876" y="692696"/>
            <a:ext cx="9751060" cy="1168400"/>
          </a:xfrm>
        </p:spPr>
        <p:txBody>
          <a:bodyPr/>
          <a:lstStyle/>
          <a:p>
            <a:r>
              <a:rPr lang="fr-CA" dirty="0"/>
              <a:t>Les infobulles et les guides</a:t>
            </a:r>
            <a:r>
              <a:rPr lang="fr-CA" baseline="30000" dirty="0"/>
              <a:t>4</a:t>
            </a:r>
            <a:br>
              <a:rPr lang="fr-CA" sz="2400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</a:t>
            </a:r>
            <a:r>
              <a:rPr lang="fr-CA" dirty="0"/>
              <a:t>L’explication contextuelle offre un accès contextuel direct aux 	guides linguistiques, si la détection fait l’objet d’un article 	particulier.</a:t>
            </a:r>
          </a:p>
          <a:p>
            <a:pPr marL="0" indent="0" algn="just">
              <a:buNone/>
            </a:pPr>
            <a:r>
              <a:rPr lang="fr-CA" dirty="0"/>
              <a:t> 	Pour vous y rendre, cliquez sur l’icône des guides             située à 	gauche de l’explication. </a:t>
            </a:r>
          </a:p>
          <a:p>
            <a:pPr marL="0" indent="0" algn="just">
              <a:buNone/>
            </a:pPr>
            <a:r>
              <a:rPr lang="fr-CA" dirty="0"/>
              <a:t>	Le guide pertinent s’ouvre automatiquement « à la bonne page », 	c’est-à-dire à l’article qui explique la détection courante. </a:t>
            </a:r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t="36474" r="20468" b="27679"/>
          <a:stretch/>
        </p:blipFill>
        <p:spPr>
          <a:xfrm>
            <a:off x="8974732" y="2996952"/>
            <a:ext cx="563419" cy="58566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6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44">
        <p:fade/>
      </p:transition>
    </mc:Choice>
    <mc:Fallback xmlns="">
      <p:transition spd="med" advTm="31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25860" y="1412776"/>
            <a:ext cx="9751060" cy="4267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</a:t>
            </a:r>
            <a:r>
              <a:rPr lang="fr-CA" dirty="0"/>
              <a:t>Il se peut qu’il y ait plusieurs aspects à vérifier pour un même mot. </a:t>
            </a:r>
          </a:p>
          <a:p>
            <a:pPr marL="0" indent="0" algn="just">
              <a:buNone/>
            </a:pPr>
            <a:r>
              <a:rPr lang="fr-CA" dirty="0"/>
              <a:t>	Dans ce cas, Antidote affiche autant de messages et suggère un 	article de guide différent pour chacun.</a:t>
            </a:r>
          </a:p>
          <a:p>
            <a:pPr marL="0" indent="0" algn="just">
              <a:buNone/>
            </a:pPr>
            <a:r>
              <a:rPr lang="fr-CA" dirty="0"/>
              <a:t>	Pour revenir au correcteur, fermez la fenêtre des guides en 	cliquant sur la case de fermeture (rouge en haut à droite). </a:t>
            </a:r>
          </a:p>
          <a:p>
            <a:pPr marL="0" indent="0" algn="just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pic>
        <p:nvPicPr>
          <p:cNvPr id="5" name="Image 4"/>
          <p:cNvPicPr/>
          <p:nvPr>
            <p:custDataLst>
              <p:tags r:id="rId3"/>
            </p:custDataLst>
          </p:nvPr>
        </p:nvPicPr>
        <p:blipFill rotWithShape="1">
          <a:blip r:embed="rId10"/>
          <a:srcRect t="-206" b="77778"/>
          <a:stretch/>
        </p:blipFill>
        <p:spPr bwMode="auto">
          <a:xfrm>
            <a:off x="1053852" y="4221088"/>
            <a:ext cx="9361040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necteur droit avec flèche 5"/>
          <p:cNvCxnSpPr/>
          <p:nvPr>
            <p:custDataLst>
              <p:tags r:id="rId4"/>
            </p:custDataLst>
          </p:nvPr>
        </p:nvCxnSpPr>
        <p:spPr>
          <a:xfrm flipH="1">
            <a:off x="10558908" y="3573016"/>
            <a:ext cx="720079" cy="576064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>
            <p:custDataLst>
              <p:tags r:id="rId5"/>
            </p:custDataLst>
          </p:nvPr>
        </p:nvSpPr>
        <p:spPr>
          <a:xfrm>
            <a:off x="10126860" y="4077072"/>
            <a:ext cx="432048" cy="432048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08F410-D3BE-47A4-984D-685982B5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4612" y="6197462"/>
            <a:ext cx="7414870" cy="304800"/>
          </a:xfrm>
        </p:spPr>
        <p:txBody>
          <a:bodyPr/>
          <a:lstStyle/>
          <a:p>
            <a:pPr rtl="0"/>
            <a:r>
              <a:rPr lang="fr-FR" dirty="0"/>
              <a:t>Chantal LeBel, Cégep Limoilou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7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651">
        <p:fade/>
      </p:transition>
    </mc:Choice>
    <mc:Fallback xmlns="">
      <p:transition spd="med" advTm="30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9876" y="620688"/>
            <a:ext cx="9751060" cy="1168400"/>
          </a:xfrm>
        </p:spPr>
        <p:txBody>
          <a:bodyPr/>
          <a:lstStyle/>
          <a:p>
            <a:r>
              <a:rPr lang="fr-CA" dirty="0"/>
              <a:t>La bulle Nature et fonction</a:t>
            </a:r>
            <a:r>
              <a:rPr lang="fr-CA" baseline="30000" dirty="0"/>
              <a:t>6</a:t>
            </a:r>
            <a:br>
              <a:rPr lang="fr-CA" sz="2400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</a:t>
            </a:r>
            <a:r>
              <a:rPr lang="fr-CA" dirty="0"/>
              <a:t>La bulle </a:t>
            </a:r>
            <a:r>
              <a:rPr lang="fr-CA" b="1" dirty="0"/>
              <a:t>Nature et fonction</a:t>
            </a:r>
            <a:r>
              <a:rPr lang="fr-CA" dirty="0"/>
              <a:t> présente une description de la 	nature et de la fonction de chaque élément de la phrase (mot, 	locution, ponctuation, etc.). </a:t>
            </a:r>
          </a:p>
          <a:p>
            <a:pPr marL="0" indent="0" algn="just">
              <a:buNone/>
            </a:pPr>
            <a:r>
              <a:rPr lang="fr-CA" dirty="0"/>
              <a:t>	Pour faire afficher cette bulle, choisissez </a:t>
            </a:r>
            <a:r>
              <a:rPr lang="fr-CA" b="1" dirty="0"/>
              <a:t>Nature et fonction</a:t>
            </a:r>
            <a:r>
              <a:rPr lang="fr-CA" dirty="0"/>
              <a:t> dans 	le menu contextuel (clic droit de la souris). </a:t>
            </a:r>
          </a:p>
          <a:p>
            <a:pPr marL="0" indent="0" algn="just">
              <a:buNone/>
            </a:pPr>
            <a:r>
              <a:rPr lang="fr-CA" dirty="0"/>
              <a:t>	La nature et la fonction s’affichent alors sous l’élément 	sélectionné.</a:t>
            </a:r>
          </a:p>
          <a:p>
            <a:pPr marL="0" indent="0" algn="just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5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32">
        <p:fade/>
      </p:transition>
    </mc:Choice>
    <mc:Fallback xmlns="">
      <p:transition spd="med" advTm="34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>
            <p:custDataLst>
              <p:tags r:id="rId2"/>
            </p:custDataLst>
          </p:nvPr>
        </p:nvPicPr>
        <p:blipFill rotWithShape="1">
          <a:blip r:embed="rId9"/>
          <a:srcRect t="5186" r="54305" b="45926"/>
          <a:stretch/>
        </p:blipFill>
        <p:spPr bwMode="auto">
          <a:xfrm>
            <a:off x="909836" y="836712"/>
            <a:ext cx="6264696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/>
          <p:nvPr>
            <p:custDataLst>
              <p:tags r:id="rId3"/>
            </p:custDataLst>
          </p:nvPr>
        </p:nvPicPr>
        <p:blipFill rotWithShape="1">
          <a:blip r:embed="rId10"/>
          <a:srcRect l="-417" t="5432" r="60556" b="74074"/>
          <a:stretch/>
        </p:blipFill>
        <p:spPr bwMode="auto">
          <a:xfrm>
            <a:off x="5014292" y="4509120"/>
            <a:ext cx="5494020" cy="1588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lipse 4"/>
          <p:cNvSpPr/>
          <p:nvPr>
            <p:custDataLst>
              <p:tags r:id="rId4"/>
            </p:custDataLst>
          </p:nvPr>
        </p:nvSpPr>
        <p:spPr>
          <a:xfrm>
            <a:off x="4366220" y="2636912"/>
            <a:ext cx="1296144" cy="288032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cxnSp>
        <p:nvCxnSpPr>
          <p:cNvPr id="9" name="Connecteur en arc 8"/>
          <p:cNvCxnSpPr>
            <a:stCxn id="5" idx="5"/>
          </p:cNvCxnSpPr>
          <p:nvPr>
            <p:custDataLst>
              <p:tags r:id="rId5"/>
            </p:custDataLst>
          </p:nvPr>
        </p:nvCxnSpPr>
        <p:spPr>
          <a:xfrm rot="16200000" flipH="1">
            <a:off x="5438354" y="2916957"/>
            <a:ext cx="2490453" cy="2422064"/>
          </a:xfrm>
          <a:prstGeom prst="curvedConnector3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9A6988D-CBD5-4B47-96CA-CF0171C4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7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66">
        <p:fade/>
      </p:transition>
    </mc:Choice>
    <mc:Fallback xmlns="">
      <p:transition spd="med" advTm="166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Prisme de correction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Volet Typographie </a:t>
            </a:r>
          </a:p>
        </p:txBody>
      </p:sp>
      <p:sp>
        <p:nvSpPr>
          <p:cNvPr id="4" name="Ellipse 3"/>
          <p:cNvSpPr/>
          <p:nvPr>
            <p:custDataLst>
              <p:tags r:id="rId3"/>
            </p:custDataLst>
          </p:nvPr>
        </p:nvSpPr>
        <p:spPr>
          <a:xfrm>
            <a:off x="7534572" y="3573016"/>
            <a:ext cx="504056" cy="5040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7606580" y="364502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A7AC236-1DAA-4031-98ED-83B78F2E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2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17">
        <p:fade/>
      </p:transition>
    </mc:Choice>
    <mc:Fallback xmlns="">
      <p:transition spd="med" advTm="8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cap="small" dirty="0"/>
              <a:t>typographie</a:t>
            </a:r>
            <a:r>
              <a:rPr lang="fr-CA" cap="small" baseline="30000" dirty="0"/>
              <a:t>7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Antidote se charge pour vous d’appliquer à votre texte la norme typographique en usage dans votre région linguistique.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Confiez-lui la correction des types d’espacements selon 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8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Le signe de ponctuation qui suit ou qui précède; 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La traque des traits d’union employés là où les tirets sont requis;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Le dépistage des ligatures obligatoires ou interdites (c</a:t>
            </a:r>
            <a:r>
              <a:rPr lang="fr-CA" altLang="fr-FR" u="sng" dirty="0">
                <a:ea typeface="Calibri" panose="020F0502020204030204" pitchFamily="34" charset="0"/>
                <a:cs typeface="Arial" panose="020B0604020202020204" pitchFamily="34" charset="0"/>
              </a:rPr>
              <a:t>œ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ur, mais c</a:t>
            </a:r>
            <a:r>
              <a:rPr lang="fr-CA" altLang="fr-FR" u="sng" dirty="0">
                <a:ea typeface="Calibri" panose="020F0502020204030204" pitchFamily="34" charset="0"/>
                <a:cs typeface="Arial" panose="020B0604020202020204" pitchFamily="34" charset="0"/>
              </a:rPr>
              <a:t>oe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xister); 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La vérification du format des heures, des nombres et des dates.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5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99">
        <p:fade/>
      </p:transition>
    </mc:Choice>
    <mc:Fallback xmlns="">
      <p:transition spd="med" advTm="42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97868" y="1484784"/>
            <a:ext cx="9751060" cy="4267200"/>
          </a:xfrm>
        </p:spPr>
        <p:txBody>
          <a:bodyPr>
            <a:normAutofit fontScale="92500" lnSpcReduction="10000"/>
          </a:bodyPr>
          <a:lstStyle/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Plusieurs éléments typographiques étant invisibles ou difficiles à différencier à l’œil nu, leur vérification automatique vous assure précision et exhaustivité.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8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Les espaces sécables ou insécables;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Les traits d’union ou tirets demi-cadratin. </a:t>
            </a: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1752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fr-CA" altLang="fr-FR" sz="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La typographie fait l’objet de conventions plus ou moins bien codifiées.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L’expression </a:t>
            </a:r>
            <a:r>
              <a:rPr lang="fr-CA" altLang="fr-FR" i="1" dirty="0">
                <a:ea typeface="Calibri" panose="020F0502020204030204" pitchFamily="34" charset="0"/>
                <a:cs typeface="Arial" panose="020B0604020202020204" pitchFamily="34" charset="0"/>
              </a:rPr>
              <a:t>norme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CA" altLang="fr-FR" i="1" dirty="0">
                <a:ea typeface="Calibri" panose="020F0502020204030204" pitchFamily="34" charset="0"/>
                <a:cs typeface="Arial" panose="020B0604020202020204" pitchFamily="34" charset="0"/>
              </a:rPr>
              <a:t>typographique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 doit ici être comprise au sens large de «  règles généralement admises  ».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800" dirty="0"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Voir la section </a:t>
            </a:r>
            <a:r>
              <a:rPr lang="fr-CA" altLang="fr-FR" b="1" dirty="0">
                <a:ea typeface="Calibri" panose="020F0502020204030204" pitchFamily="34" charset="0"/>
                <a:cs typeface="Arial" panose="020B0604020202020204" pitchFamily="34" charset="0"/>
              </a:rPr>
              <a:t>Typographie</a:t>
            </a:r>
            <a:r>
              <a:rPr lang="fr-CA" altLang="fr-FR" dirty="0">
                <a:ea typeface="Calibri" panose="020F0502020204030204" pitchFamily="34" charset="0"/>
                <a:cs typeface="Arial" panose="020B0604020202020204" pitchFamily="34" charset="0"/>
              </a:rPr>
              <a:t> des réglages         pour le paramétrage des détections de ce volet.</a:t>
            </a:r>
            <a:endParaRPr lang="fr-CA" altLang="fr-FR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12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fr-CA" altLang="fr-FR" sz="40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2386">
            <a:off x="6366030" y="4708730"/>
            <a:ext cx="327499" cy="3274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5716C19-6AB1-45A3-8201-F0C2E62E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6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759">
        <p:fade/>
      </p:transition>
    </mc:Choice>
    <mc:Fallback xmlns="">
      <p:transition spd="med" advTm="46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r>
              <a:rPr lang="fr-FR" dirty="0"/>
              <a:t>Le correcteur et ses prismes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rtlCol="0">
            <a:normAutofit/>
          </a:bodyPr>
          <a:lstStyle/>
          <a:p>
            <a:pPr marL="301752" lvl="1" indent="0">
              <a:buNone/>
            </a:pPr>
            <a:r>
              <a:rPr lang="fr-FR" u="sng" dirty="0"/>
              <a:t>Partie 1</a:t>
            </a:r>
          </a:p>
          <a:p>
            <a:r>
              <a:rPr lang="fr-FR" dirty="0"/>
              <a:t>Prisme de correction  </a:t>
            </a:r>
            <a:r>
              <a:rPr lang="fr-CA" dirty="0">
                <a:sym typeface="Wingdings"/>
              </a:rPr>
              <a:t></a:t>
            </a:r>
          </a:p>
          <a:p>
            <a:endParaRPr lang="fr-CA" dirty="0">
              <a:sym typeface="Wingdings"/>
            </a:endParaRPr>
          </a:p>
          <a:p>
            <a:pPr marL="0" indent="0">
              <a:buNone/>
            </a:pPr>
            <a:r>
              <a:rPr lang="fr-CA" sz="2000" dirty="0">
                <a:sym typeface="Wingdings"/>
              </a:rPr>
              <a:t>    </a:t>
            </a:r>
            <a:r>
              <a:rPr lang="fr-CA" sz="2000" u="sng" dirty="0">
                <a:sym typeface="Wingdings"/>
              </a:rPr>
              <a:t>Partie 2</a:t>
            </a:r>
            <a:endParaRPr lang="fr-FR" sz="2000" u="sng" dirty="0"/>
          </a:p>
          <a:p>
            <a:r>
              <a:rPr lang="fr-FR" dirty="0"/>
              <a:t>Prisme de révision </a:t>
            </a:r>
            <a:r>
              <a:rPr lang="fr-CA" dirty="0">
                <a:sym typeface="Wingdings"/>
              </a:rPr>
              <a:t></a:t>
            </a:r>
            <a:endParaRPr lang="fr-FR" dirty="0"/>
          </a:p>
          <a:p>
            <a:r>
              <a:rPr lang="fr-FR" dirty="0"/>
              <a:t>Prisme des statistiques </a:t>
            </a:r>
            <a:r>
              <a:rPr lang="el-GR" sz="2000" b="1" dirty="0">
                <a:latin typeface="Times New Roman"/>
                <a:cs typeface="Times New Roman"/>
              </a:rPr>
              <a:t>Σ</a:t>
            </a:r>
            <a:endParaRPr lang="fr-FR" sz="2000" b="1" dirty="0"/>
          </a:p>
          <a:p>
            <a:pPr rtl="0"/>
            <a:r>
              <a:rPr lang="fr-FR" dirty="0"/>
              <a:t>Prisme d’inspection</a:t>
            </a:r>
          </a:p>
        </p:txBody>
      </p:sp>
      <p:pic>
        <p:nvPicPr>
          <p:cNvPr id="4" name="Espace réservé pour une image 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r="1512"/>
          <a:stretch>
            <a:fillRect/>
          </a:stretch>
        </p:blipFill>
        <p:spPr>
          <a:xfrm>
            <a:off x="5662364" y="2132856"/>
            <a:ext cx="5196445" cy="31704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5095795"/>
            <a:ext cx="258431" cy="258431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040" end="746.156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6262" y="5723215"/>
            <a:ext cx="487362" cy="48736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0316748-4B61-496B-B73A-ADF5B013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52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65">
        <p:fade/>
      </p:transition>
    </mc:Choice>
    <mc:Fallback xmlns="">
      <p:transition spd="med" advTm="23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Prisme de correction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Volet Style </a:t>
            </a:r>
          </a:p>
        </p:txBody>
      </p:sp>
      <p:sp>
        <p:nvSpPr>
          <p:cNvPr id="4" name="Ellipse 3"/>
          <p:cNvSpPr/>
          <p:nvPr>
            <p:custDataLst>
              <p:tags r:id="rId3"/>
            </p:custDataLst>
          </p:nvPr>
        </p:nvSpPr>
        <p:spPr>
          <a:xfrm>
            <a:off x="7102524" y="3573016"/>
            <a:ext cx="576064" cy="4320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7246540" y="357301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04510E-C7F6-4543-95A4-299F9488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4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60">
        <p:fade/>
      </p:transition>
    </mc:Choice>
    <mc:Fallback xmlns="">
      <p:transition spd="med" advTm="8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cap="small" dirty="0"/>
              <a:t>Style</a:t>
            </a:r>
            <a:r>
              <a:rPr lang="fr-CA" cap="small" baseline="50000" dirty="0"/>
              <a:t>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Antidote met en lumière trois grands classiques de la stylistique : les </a:t>
            </a:r>
            <a:r>
              <a:rPr lang="fr-CA" b="1" dirty="0"/>
              <a:t>Répétitions</a:t>
            </a:r>
            <a:r>
              <a:rPr lang="fr-CA" dirty="0"/>
              <a:t>, les </a:t>
            </a:r>
            <a:r>
              <a:rPr lang="fr-CA" b="1" dirty="0"/>
              <a:t>Tournures</a:t>
            </a:r>
            <a:r>
              <a:rPr lang="fr-CA" dirty="0"/>
              <a:t> et le </a:t>
            </a:r>
            <a:r>
              <a:rPr lang="fr-CA" b="1" dirty="0"/>
              <a:t>Vocabulaire</a:t>
            </a:r>
            <a:r>
              <a:rPr lang="fr-CA" dirty="0"/>
              <a:t>. </a:t>
            </a:r>
          </a:p>
          <a:p>
            <a:pPr marL="0" indent="0">
              <a:buNone/>
            </a:pPr>
            <a:r>
              <a:rPr lang="fr-CA" dirty="0"/>
              <a:t>Contrairement aux volets Langue et Typographie, le volet Style aborde le texte sous un angle qualitatif et non normatif. 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sz="1200" baseline="30000"/>
              <a:t>Chantal LeBel, Cégep Limoilou</a:t>
            </a:r>
            <a:endParaRPr lang="fr-FR" dirty="0"/>
          </a:p>
        </p:txBody>
      </p:sp>
      <p:pic>
        <p:nvPicPr>
          <p:cNvPr id="5" name="Image 4"/>
          <p:cNvPicPr/>
          <p:nvPr>
            <p:custDataLst>
              <p:tags r:id="rId5"/>
            </p:custDataLst>
          </p:nvPr>
        </p:nvPicPr>
        <p:blipFill rotWithShape="1">
          <a:blip r:embed="rId11"/>
          <a:srcRect l="-277" t="1" r="555" b="75801"/>
          <a:stretch/>
        </p:blipFill>
        <p:spPr bwMode="auto">
          <a:xfrm>
            <a:off x="1557908" y="3573016"/>
            <a:ext cx="8856984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llipse 5"/>
          <p:cNvSpPr/>
          <p:nvPr>
            <p:custDataLst>
              <p:tags r:id="rId6"/>
            </p:custDataLst>
          </p:nvPr>
        </p:nvSpPr>
        <p:spPr>
          <a:xfrm>
            <a:off x="8182644" y="4221088"/>
            <a:ext cx="2736304" cy="864096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04">
        <p:fade/>
      </p:transition>
    </mc:Choice>
    <mc:Fallback xmlns="">
      <p:transition spd="med" advTm="25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97868" y="1556792"/>
            <a:ext cx="975106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Ici, la notion d’erreur n’existe pas. </a:t>
            </a:r>
          </a:p>
          <a:p>
            <a:pPr marL="0" indent="0">
              <a:buNone/>
            </a:pPr>
            <a:r>
              <a:rPr lang="fr-CA" dirty="0"/>
              <a:t>Cette étape de la correction vise plutôt à peaufiner le texte, à en atténuer les lourdeurs ou à l’enrichir à travers un vocabulaire plus dynamique. </a:t>
            </a:r>
          </a:p>
          <a:p>
            <a:pPr marL="0" indent="0">
              <a:buNone/>
            </a:pPr>
            <a:r>
              <a:rPr lang="fr-CA" dirty="0"/>
              <a:t>Antidote vous facilite la tâche en surlignant, dans le texte, toutes les occurrences du phénomène exploré. </a:t>
            </a:r>
          </a:p>
          <a:p>
            <a:pPr marL="0" indent="0">
              <a:buNone/>
            </a:pPr>
            <a:r>
              <a:rPr lang="fr-CA" dirty="0"/>
              <a:t>Si une reformulation s’impose, vous pouvez l’éditer directement dans le panneau de correction ou revenir à votre logiciel de rédaction. 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910B5A-3F7E-4095-B023-0D4673680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8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451">
        <p:fade/>
      </p:transition>
    </mc:Choice>
    <mc:Fallback xmlns="">
      <p:transition spd="med" advTm="38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Les tournures</a:t>
            </a:r>
            <a:endParaRPr lang="fr-CA" sz="1400" cap="small" baseline="30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Le correcteur détecte pour vous les tournures « à surveiller de plus près » comme les : </a:t>
            </a:r>
          </a:p>
          <a:p>
            <a:pPr lvl="2"/>
            <a:r>
              <a:rPr lang="fr-CA" sz="2000" dirty="0"/>
              <a:t>Phrases longues; </a:t>
            </a:r>
          </a:p>
          <a:p>
            <a:pPr lvl="2"/>
            <a:r>
              <a:rPr lang="fr-CA" sz="2000" dirty="0"/>
              <a:t>Cascades de compléments;</a:t>
            </a:r>
          </a:p>
          <a:p>
            <a:pPr lvl="2"/>
            <a:r>
              <a:rPr lang="fr-CA" sz="2000" dirty="0"/>
              <a:t>Phrases passives; </a:t>
            </a:r>
          </a:p>
          <a:p>
            <a:pPr lvl="2"/>
            <a:r>
              <a:rPr lang="fr-CA" sz="2000" dirty="0"/>
              <a:t>Phrases impersonnelles;</a:t>
            </a:r>
          </a:p>
          <a:p>
            <a:pPr lvl="2"/>
            <a:r>
              <a:rPr lang="fr-CA" sz="2000" dirty="0"/>
              <a:t>Phrases participiales;</a:t>
            </a:r>
          </a:p>
          <a:p>
            <a:pPr lvl="2"/>
            <a:r>
              <a:rPr lang="fr-CA" sz="2000" dirty="0"/>
              <a:t>Phrases non verbales. </a:t>
            </a:r>
          </a:p>
          <a:p>
            <a:pPr marL="0" indent="0">
              <a:buNone/>
            </a:pPr>
            <a:r>
              <a:rPr lang="fr-CA" dirty="0"/>
              <a:t>Celles-ci ne sont pas fautives en soi ni à bannir à tout prix, mais on veillera à les employer avec parcimonie.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421B68-D2DB-4B2D-9CA8-B1E6CC11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3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529">
        <p:fade/>
      </p:transition>
    </mc:Choice>
    <mc:Fallback xmlns="">
      <p:transition spd="med" advTm="35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Le vocabulaire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Les mots portent votre pensée et vous les choisissez avec soin pour qu’ils la reflètent le plus fidèlement possible. Le correcteur fait ressortir pour vous :</a:t>
            </a:r>
          </a:p>
          <a:p>
            <a:pPr lvl="2"/>
            <a:r>
              <a:rPr lang="fr-CA" sz="2000" dirty="0"/>
              <a:t>Les pléonasmes;</a:t>
            </a:r>
          </a:p>
          <a:p>
            <a:pPr lvl="2"/>
            <a:r>
              <a:rPr lang="fr-CA" sz="2000" dirty="0"/>
              <a:t>Le niveau de langue; </a:t>
            </a:r>
          </a:p>
          <a:p>
            <a:pPr lvl="2"/>
            <a:r>
              <a:rPr lang="fr-CA" sz="2000" dirty="0"/>
              <a:t>Les mots inconvenants;</a:t>
            </a:r>
          </a:p>
          <a:p>
            <a:pPr lvl="2"/>
            <a:r>
              <a:rPr lang="fr-CA" sz="2000" dirty="0"/>
              <a:t>Les mots offensants;</a:t>
            </a:r>
          </a:p>
          <a:p>
            <a:pPr lvl="2"/>
            <a:r>
              <a:rPr lang="fr-CA" sz="2000" dirty="0"/>
              <a:t>Les régionalismes; </a:t>
            </a:r>
          </a:p>
          <a:p>
            <a:pPr lvl="2"/>
            <a:r>
              <a:rPr lang="fr-CA" sz="2000" dirty="0"/>
              <a:t>Les verbes ternes.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80664E-53A8-491A-91DC-23D905A35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4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35">
        <p:fade/>
      </p:transition>
    </mc:Choice>
    <mc:Fallback xmlns="">
      <p:transition spd="med" advTm="32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4438228" y="2780928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/>
              <a:t>Fin partie 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A5E0CB-8AE2-496A-89C5-553005EF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5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530">
        <p:fade/>
      </p:transition>
    </mc:Choice>
    <mc:Fallback xmlns="">
      <p:transition spd="med" advTm="15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Le correcteur</a:t>
            </a:r>
            <a:br>
              <a:rPr lang="fr-CA" dirty="0"/>
            </a:br>
            <a:endParaRPr lang="fr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 rotWithShape="1">
          <a:blip r:embed="rId19"/>
          <a:srcRect t="2374" b="7526"/>
          <a:stretch/>
        </p:blipFill>
        <p:spPr>
          <a:xfrm>
            <a:off x="1701924" y="1412776"/>
            <a:ext cx="9443152" cy="4785961"/>
          </a:xfrm>
          <a:prstGeom prst="rect">
            <a:avLst/>
          </a:prstGeom>
        </p:spPr>
      </p:pic>
      <p:sp>
        <p:nvSpPr>
          <p:cNvPr id="5" name="Accolade fermante 4"/>
          <p:cNvSpPr/>
          <p:nvPr>
            <p:custDataLst>
              <p:tags r:id="rId4"/>
            </p:custDataLst>
          </p:nvPr>
        </p:nvSpPr>
        <p:spPr>
          <a:xfrm>
            <a:off x="2782044" y="2708920"/>
            <a:ext cx="526336" cy="648072"/>
          </a:xfrm>
          <a:prstGeom prst="rightBrace">
            <a:avLst>
              <a:gd name="adj1" fmla="val 28034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799" dirty="0"/>
          </a:p>
        </p:txBody>
      </p:sp>
      <p:sp>
        <p:nvSpPr>
          <p:cNvPr id="6" name="Accolade fermante 5"/>
          <p:cNvSpPr/>
          <p:nvPr>
            <p:custDataLst>
              <p:tags r:id="rId5"/>
            </p:custDataLst>
          </p:nvPr>
        </p:nvSpPr>
        <p:spPr>
          <a:xfrm>
            <a:off x="2782044" y="3573016"/>
            <a:ext cx="792088" cy="1080120"/>
          </a:xfrm>
          <a:prstGeom prst="rightBrace">
            <a:avLst>
              <a:gd name="adj1" fmla="val 8333"/>
              <a:gd name="adj2" fmla="val 45637"/>
            </a:avLst>
          </a:prstGeom>
          <a:ln w="1905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799" dirty="0"/>
          </a:p>
        </p:txBody>
      </p:sp>
      <p:sp>
        <p:nvSpPr>
          <p:cNvPr id="7" name="Accolade fermante 6"/>
          <p:cNvSpPr/>
          <p:nvPr>
            <p:custDataLst>
              <p:tags r:id="rId6"/>
            </p:custDataLst>
          </p:nvPr>
        </p:nvSpPr>
        <p:spPr>
          <a:xfrm>
            <a:off x="2782044" y="4869160"/>
            <a:ext cx="600208" cy="1008112"/>
          </a:xfrm>
          <a:prstGeom prst="rightBrace">
            <a:avLst>
              <a:gd name="adj1" fmla="val 8333"/>
              <a:gd name="adj2" fmla="val 50901"/>
            </a:avLst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1799" dirty="0"/>
          </a:p>
        </p:txBody>
      </p:sp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3934172" y="3861048"/>
            <a:ext cx="1252646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799" b="1" dirty="0">
                <a:solidFill>
                  <a:srgbClr val="00B050"/>
                </a:solidFill>
              </a:rPr>
              <a:t>Les filtres</a:t>
            </a:r>
          </a:p>
        </p:txBody>
      </p:sp>
      <p:sp>
        <p:nvSpPr>
          <p:cNvPr id="21" name="Rectangle 20"/>
          <p:cNvSpPr/>
          <p:nvPr>
            <p:custDataLst>
              <p:tags r:id="rId8"/>
            </p:custDataLst>
          </p:nvPr>
        </p:nvSpPr>
        <p:spPr>
          <a:xfrm>
            <a:off x="333772" y="3789040"/>
            <a:ext cx="1464634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799" b="1" dirty="0">
                <a:solidFill>
                  <a:schemeClr val="tx2"/>
                </a:solidFill>
              </a:rPr>
              <a:t>Les prismes</a:t>
            </a:r>
          </a:p>
        </p:txBody>
      </p:sp>
      <p:cxnSp>
        <p:nvCxnSpPr>
          <p:cNvPr id="22" name="Connecteur droit avec flèche 21"/>
          <p:cNvCxnSpPr/>
          <p:nvPr>
            <p:custDataLst>
              <p:tags r:id="rId9"/>
            </p:custDataLst>
          </p:nvPr>
        </p:nvCxnSpPr>
        <p:spPr>
          <a:xfrm flipV="1">
            <a:off x="1053852" y="2636912"/>
            <a:ext cx="648072" cy="116526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>
            <p:custDataLst>
              <p:tags r:id="rId10"/>
            </p:custDataLst>
          </p:nvPr>
        </p:nvCxnSpPr>
        <p:spPr>
          <a:xfrm flipV="1">
            <a:off x="1209648" y="3429000"/>
            <a:ext cx="492276" cy="46862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1" idx="2"/>
          </p:cNvCxnSpPr>
          <p:nvPr>
            <p:custDataLst>
              <p:tags r:id="rId11"/>
            </p:custDataLst>
          </p:nvPr>
        </p:nvCxnSpPr>
        <p:spPr>
          <a:xfrm>
            <a:off x="1066089" y="4158148"/>
            <a:ext cx="635835" cy="56699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>
            <p:custDataLst>
              <p:tags r:id="rId12"/>
            </p:custDataLst>
          </p:nvPr>
        </p:nvCxnSpPr>
        <p:spPr>
          <a:xfrm flipV="1">
            <a:off x="765820" y="1988840"/>
            <a:ext cx="936104" cy="172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ccolade fermante 13"/>
          <p:cNvSpPr/>
          <p:nvPr>
            <p:custDataLst>
              <p:tags r:id="rId13"/>
            </p:custDataLst>
          </p:nvPr>
        </p:nvSpPr>
        <p:spPr>
          <a:xfrm>
            <a:off x="2349996" y="2132856"/>
            <a:ext cx="864096" cy="360040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5" name="ZoneTexte 14"/>
          <p:cNvSpPr txBox="1"/>
          <p:nvPr>
            <p:custDataLst>
              <p:tags r:id="rId14"/>
            </p:custDataLst>
          </p:nvPr>
        </p:nvSpPr>
        <p:spPr>
          <a:xfrm>
            <a:off x="3286100" y="2204864"/>
            <a:ext cx="123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chemeClr val="tx2"/>
                </a:solidFill>
              </a:rPr>
              <a:t>Les volets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16"/>
            <p:custDataLst>
              <p:tags r:id="rId17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E5F2738-317D-4A51-9038-805E931F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09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373">
        <p:fade/>
      </p:transition>
    </mc:Choice>
    <mc:Fallback xmlns="">
      <p:transition spd="med" advTm="41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21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Prisme de correction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Volet Langue </a:t>
            </a:r>
          </a:p>
        </p:txBody>
      </p:sp>
      <p:sp>
        <p:nvSpPr>
          <p:cNvPr id="4" name="Ellipse 3"/>
          <p:cNvSpPr/>
          <p:nvPr>
            <p:custDataLst>
              <p:tags r:id="rId3"/>
            </p:custDataLst>
          </p:nvPr>
        </p:nvSpPr>
        <p:spPr>
          <a:xfrm>
            <a:off x="7174532" y="3645024"/>
            <a:ext cx="576064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 rot="21437250">
            <a:off x="7260065" y="3657847"/>
            <a:ext cx="555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ym typeface="Wingdings"/>
              </a:rPr>
              <a:t></a:t>
            </a:r>
            <a:endParaRPr lang="fr-CA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FF0BE36-A22E-45C3-9AD3-0569A29C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88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50">
        <p:fade/>
      </p:transition>
    </mc:Choice>
    <mc:Fallback xmlns="">
      <p:transition spd="med" advTm="7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69876" y="764704"/>
            <a:ext cx="9751060" cy="1168400"/>
          </a:xfrm>
        </p:spPr>
        <p:txBody>
          <a:bodyPr/>
          <a:lstStyle/>
          <a:p>
            <a:r>
              <a:rPr lang="fr-CA" dirty="0"/>
              <a:t>Les soulignés et les types de détections</a:t>
            </a:r>
            <a:r>
              <a:rPr lang="fr-CA" baseline="30000" dirty="0"/>
              <a:t>1</a:t>
            </a:r>
            <a:br>
              <a:rPr lang="fr-CA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r>
              <a:rPr lang="fr-CA" dirty="0"/>
              <a:t>Antidote utilise deux couleurs de soulignés, le </a:t>
            </a:r>
            <a:r>
              <a:rPr lang="fr-CA" b="1" dirty="0">
                <a:solidFill>
                  <a:srgbClr val="FF0000"/>
                </a:solidFill>
              </a:rPr>
              <a:t>rouge</a:t>
            </a:r>
            <a:r>
              <a:rPr lang="fr-CA" dirty="0"/>
              <a:t> et l’</a:t>
            </a:r>
            <a:r>
              <a:rPr lang="fr-CA" b="1" dirty="0">
                <a:solidFill>
                  <a:srgbClr val="FFC000"/>
                </a:solidFill>
              </a:rPr>
              <a:t>orangé</a:t>
            </a:r>
            <a:r>
              <a:rPr lang="fr-CA" dirty="0"/>
              <a:t>, pour présenter les résultats de sa correction. </a:t>
            </a:r>
          </a:p>
          <a:p>
            <a:pPr marL="301752" lvl="1" indent="0">
              <a:buNone/>
            </a:pPr>
            <a:endParaRPr lang="fr-CA" dirty="0"/>
          </a:p>
          <a:p>
            <a:pPr marL="301752" lvl="1" indent="0">
              <a:buNone/>
            </a:pPr>
            <a:r>
              <a:rPr lang="fr-CA" dirty="0"/>
              <a:t>Le </a:t>
            </a:r>
            <a:r>
              <a:rPr lang="fr-CA" b="1" dirty="0">
                <a:solidFill>
                  <a:srgbClr val="FF0000"/>
                </a:solidFill>
              </a:rPr>
              <a:t>rouge</a:t>
            </a:r>
            <a:r>
              <a:rPr lang="fr-CA" dirty="0"/>
              <a:t>, plus frappant, indique les erreurs les plus importantes. </a:t>
            </a:r>
          </a:p>
          <a:p>
            <a:pPr marL="301752" lvl="1" indent="0">
              <a:buNone/>
            </a:pPr>
            <a:endParaRPr lang="fr-CA" dirty="0"/>
          </a:p>
          <a:p>
            <a:pPr marL="301752" lvl="1" indent="0">
              <a:buNone/>
            </a:pPr>
            <a:r>
              <a:rPr lang="fr-CA" dirty="0"/>
              <a:t>L’</a:t>
            </a:r>
            <a:r>
              <a:rPr lang="fr-CA" b="1" dirty="0">
                <a:solidFill>
                  <a:srgbClr val="FFC000"/>
                </a:solidFill>
              </a:rPr>
              <a:t>orangé</a:t>
            </a:r>
            <a:r>
              <a:rPr lang="fr-CA" dirty="0"/>
              <a:t>, plus discret, est utilisé quand une possibilité d’erreur plane sur un mot.</a:t>
            </a:r>
          </a:p>
          <a:p>
            <a:pPr marL="301752" lvl="1" indent="0">
              <a:buNone/>
            </a:pPr>
            <a:r>
              <a:rPr lang="fr-CA" dirty="0"/>
              <a:t> </a:t>
            </a:r>
          </a:p>
          <a:p>
            <a:pPr marL="301752" lvl="1" indent="0">
              <a:buNone/>
            </a:pPr>
            <a:r>
              <a:rPr lang="fr-CA" dirty="0"/>
              <a:t>Les soulignés </a:t>
            </a:r>
            <a:r>
              <a:rPr lang="fr-CA" dirty="0">
                <a:solidFill>
                  <a:srgbClr val="FF0000"/>
                </a:solidFill>
              </a:rPr>
              <a:t>rouges</a:t>
            </a:r>
            <a:r>
              <a:rPr lang="fr-CA" dirty="0"/>
              <a:t> peuvent être pleins ou pointillés. </a:t>
            </a:r>
          </a:p>
          <a:p>
            <a:pPr marL="301752" lvl="1" indent="0">
              <a:buNone/>
            </a:pPr>
            <a:endParaRPr lang="fr-CA" dirty="0"/>
          </a:p>
          <a:p>
            <a:pPr marL="301752" lvl="1" indent="0">
              <a:buNone/>
            </a:pPr>
            <a:r>
              <a:rPr lang="fr-CA" dirty="0"/>
              <a:t>Les soulignés </a:t>
            </a:r>
            <a:r>
              <a:rPr lang="fr-CA" dirty="0">
                <a:solidFill>
                  <a:srgbClr val="FFC000"/>
                </a:solidFill>
              </a:rPr>
              <a:t>orangés</a:t>
            </a:r>
            <a:r>
              <a:rPr lang="fr-CA" dirty="0"/>
              <a:t> peuvent être fins ou ondulés. </a:t>
            </a:r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9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738">
        <p:fade/>
      </p:transition>
    </mc:Choice>
    <mc:Fallback xmlns="">
      <p:transition spd="med" advTm="41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25860" y="1916832"/>
            <a:ext cx="9751060" cy="4267200"/>
          </a:xfrm>
        </p:spPr>
        <p:txBody>
          <a:bodyPr>
            <a:normAutofit/>
          </a:bodyPr>
          <a:lstStyle/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r>
              <a:rPr lang="fr-CA" sz="3200" baseline="30000" dirty="0">
                <a:cs typeface="Arial" panose="020B0604020202020204" pitchFamily="34" charset="0"/>
              </a:rPr>
              <a:t>	</a:t>
            </a:r>
            <a:r>
              <a:rPr lang="fr-CA" sz="2200" b="1" dirty="0">
                <a:solidFill>
                  <a:srgbClr val="FF0000"/>
                </a:solidFill>
                <a:cs typeface="Arial" panose="020B0604020202020204" pitchFamily="34" charset="0"/>
              </a:rPr>
              <a:t>Le souligné rouge plein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fr-CA" sz="2000" dirty="0">
                <a:cs typeface="Arial" panose="020B0604020202020204" pitchFamily="34" charset="0"/>
              </a:rPr>
              <a:t>Erreur corrigée à approuver    </a:t>
            </a:r>
          </a:p>
          <a:p>
            <a:pPr marL="301752" lvl="1" indent="0">
              <a:buNone/>
            </a:pPr>
            <a:r>
              <a:rPr lang="fr-CA" sz="3200" baseline="30000" dirty="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</a:p>
          <a:p>
            <a:pPr marL="301752" lvl="1" indent="0">
              <a:buNone/>
            </a:pPr>
            <a:endParaRPr lang="fr-CA" baseline="30000" dirty="0"/>
          </a:p>
          <a:p>
            <a:pPr marL="0" indent="0">
              <a:buNone/>
            </a:pPr>
            <a:r>
              <a:rPr lang="fr-CA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CA" sz="2200" b="1" dirty="0">
                <a:solidFill>
                  <a:srgbClr val="FF0000"/>
                </a:solidFill>
                <a:cs typeface="Arial" panose="020B0604020202020204" pitchFamily="34" charset="0"/>
              </a:rPr>
              <a:t>Le souligné rouge pointillé</a:t>
            </a:r>
            <a:r>
              <a:rPr lang="fr-CA" sz="22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fr-CA" dirty="0">
                <a:solidFill>
                  <a:srgbClr val="FF0000"/>
                </a:solidFill>
                <a:cs typeface="Arial" panose="020B0604020202020204" pitchFamily="34" charset="0"/>
              </a:rPr>
              <a:t>----------- </a:t>
            </a:r>
            <a:r>
              <a:rPr lang="fr-CA" dirty="0">
                <a:cs typeface="Arial" panose="020B0604020202020204" pitchFamily="34" charset="0"/>
              </a:rPr>
              <a:t> 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fr-CA" sz="2000" dirty="0">
                <a:cs typeface="Arial" panose="020B0604020202020204" pitchFamily="34" charset="0"/>
              </a:rPr>
              <a:t>Erreur à corriger à la main ou incohérence graphique</a:t>
            </a:r>
            <a:endParaRPr lang="fr-CA" sz="2000" baseline="30000" dirty="0">
              <a:cs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3892" y="2348880"/>
            <a:ext cx="626469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 dirty="0"/>
          </a:p>
        </p:txBody>
      </p:sp>
      <p:pic>
        <p:nvPicPr>
          <p:cNvPr id="2052" name="Image 4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2636912"/>
            <a:ext cx="1170857" cy="1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>
            <p:custDataLst>
              <p:tags r:id="rId5"/>
            </p:custDataLst>
          </p:nvPr>
        </p:nvSpPr>
        <p:spPr>
          <a:xfrm>
            <a:off x="1845940" y="908720"/>
            <a:ext cx="911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Des exemples pour chacun des soulignés et des types de détections sont dans le document :</a:t>
            </a:r>
          </a:p>
          <a:p>
            <a:r>
              <a:rPr lang="fr-CA" i="1" dirty="0"/>
              <a:t>Le ¼ : Petit guide d’apprentissage pour Antidote </a:t>
            </a:r>
            <a:r>
              <a:rPr lang="fr-CA" i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fr-CA" i="1" dirty="0"/>
              <a:t> </a:t>
            </a:r>
            <a:r>
              <a:rPr lang="fr-CA" dirty="0"/>
              <a:t>de Chantal LeBel.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C83C57-0135-4E31-9C92-7C1094D6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9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37">
        <p:fade/>
      </p:transition>
    </mc:Choice>
    <mc:Fallback xmlns="">
      <p:transition spd="med" advTm="321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25860" y="1196752"/>
            <a:ext cx="9751060" cy="25922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CA" dirty="0"/>
              <a:t>	</a:t>
            </a:r>
            <a:r>
              <a:rPr lang="fr-CA" sz="2200" b="1" dirty="0">
                <a:solidFill>
                  <a:srgbClr val="FFC000"/>
                </a:solidFill>
              </a:rPr>
              <a:t>Le souligné orangé fin </a:t>
            </a:r>
            <a:r>
              <a:rPr lang="fr-CA" sz="2200" dirty="0">
                <a:solidFill>
                  <a:srgbClr val="FFC000"/>
                </a:solidFill>
              </a:rPr>
              <a:t>________________</a:t>
            </a:r>
          </a:p>
          <a:p>
            <a:pPr lvl="6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CA" sz="2200" dirty="0"/>
              <a:t>Alerte (erreur potentielle)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CA" sz="2200" dirty="0"/>
              <a:t>	</a:t>
            </a:r>
            <a:r>
              <a:rPr lang="fr-CA" sz="2200" b="1" dirty="0">
                <a:solidFill>
                  <a:srgbClr val="FFC000"/>
                </a:solidFill>
              </a:rPr>
              <a:t>Le souligné orangé ondulé  </a:t>
            </a:r>
            <a:endParaRPr lang="fr-CA" sz="2200" dirty="0">
              <a:solidFill>
                <a:srgbClr val="FFC000"/>
              </a:solidFill>
            </a:endParaRPr>
          </a:p>
          <a:p>
            <a:pPr lvl="6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CA" sz="2200" dirty="0"/>
              <a:t>Plusieurs graphies possibles</a:t>
            </a:r>
          </a:p>
        </p:txBody>
      </p:sp>
      <p:pic>
        <p:nvPicPr>
          <p:cNvPr id="4" name="Image 3"/>
          <p:cNvPicPr/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4" y="2348880"/>
            <a:ext cx="2049780" cy="21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1989956" y="3501008"/>
            <a:ext cx="69127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200" b="1" dirty="0">
                <a:solidFill>
                  <a:srgbClr val="FFC000"/>
                </a:solidFill>
              </a:rPr>
              <a:t>L’intervalle orangé pointillé </a:t>
            </a:r>
            <a:r>
              <a:rPr lang="fr-CA" sz="2200" dirty="0">
                <a:solidFill>
                  <a:srgbClr val="FFC000"/>
                </a:solidFill>
              </a:rPr>
              <a:t>………………</a:t>
            </a:r>
            <a:endParaRPr lang="fr-CA" sz="2200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CA" sz="2200" dirty="0"/>
              <a:t>La rupture syntaxique</a:t>
            </a:r>
          </a:p>
          <a:p>
            <a:endParaRPr lang="fr-CA" sz="2200" dirty="0"/>
          </a:p>
          <a:p>
            <a:r>
              <a:rPr lang="fr-CA" sz="2200" b="1" dirty="0">
                <a:solidFill>
                  <a:srgbClr val="FFC000"/>
                </a:solidFill>
              </a:rPr>
              <a:t>Le souligné orangé gras </a:t>
            </a:r>
            <a:endParaRPr lang="fr-CA" sz="2200" b="1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fr-CA" sz="2200" dirty="0"/>
              <a:t>Erreur typographique corrigée à approuver</a:t>
            </a:r>
          </a:p>
        </p:txBody>
      </p:sp>
      <p:cxnSp>
        <p:nvCxnSpPr>
          <p:cNvPr id="5" name="Connecteur droit 4"/>
          <p:cNvCxnSpPr/>
          <p:nvPr>
            <p:custDataLst>
              <p:tags r:id="rId5"/>
            </p:custDataLst>
          </p:nvPr>
        </p:nvCxnSpPr>
        <p:spPr>
          <a:xfrm>
            <a:off x="5302324" y="4725144"/>
            <a:ext cx="216408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47B404-5FB0-4EC3-801E-DCD545A8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2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68">
        <p:fade/>
      </p:transition>
    </mc:Choice>
    <mc:Fallback xmlns="">
      <p:transition spd="med" advTm="34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97868" y="764704"/>
            <a:ext cx="9751060" cy="1168400"/>
          </a:xfrm>
        </p:spPr>
        <p:txBody>
          <a:bodyPr/>
          <a:lstStyle/>
          <a:p>
            <a:r>
              <a:rPr lang="fr-CA" dirty="0"/>
              <a:t>Les infobulles, premier niveau</a:t>
            </a:r>
            <a:r>
              <a:rPr lang="fr-CA" baseline="30000" dirty="0"/>
              <a:t>2</a:t>
            </a:r>
            <a:br>
              <a:rPr lang="fr-CA" baseline="30000" dirty="0"/>
            </a:br>
            <a:endParaRPr lang="fr-CA" cap="smal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97868" y="2060848"/>
            <a:ext cx="9751060" cy="4267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200" dirty="0"/>
              <a:t>	Une infobulle apparait directement sous la détection courante. </a:t>
            </a:r>
          </a:p>
          <a:p>
            <a:pPr marL="0" indent="0" algn="just">
              <a:buNone/>
            </a:pPr>
            <a:endParaRPr lang="fr-CA" sz="2200" dirty="0"/>
          </a:p>
          <a:p>
            <a:pPr marL="0" indent="0" algn="just">
              <a:buNone/>
            </a:pPr>
            <a:r>
              <a:rPr lang="fr-CA" sz="2200" dirty="0"/>
              <a:t>	Outre la correction proposée (s’il y a lieu), l’infobulle présente un mot-	clé qui indique le motif de la détection. </a:t>
            </a:r>
          </a:p>
          <a:p>
            <a:pPr marL="0" indent="0" algn="just">
              <a:buNone/>
            </a:pPr>
            <a:endParaRPr lang="fr-CA" sz="2200" dirty="0"/>
          </a:p>
          <a:p>
            <a:pPr marL="0" indent="0" algn="just">
              <a:buNone/>
            </a:pPr>
            <a:r>
              <a:rPr lang="fr-CA" sz="2200" dirty="0"/>
              <a:t>	Si le problème est simple, l’infobulle vous permet de l’évaluer en un coup 	d’œil. </a:t>
            </a:r>
          </a:p>
          <a:p>
            <a:pPr marL="0" indent="0" algn="just">
              <a:buNone/>
            </a:pPr>
            <a:r>
              <a:rPr lang="fr-CA" sz="2200" dirty="0"/>
              <a:t>	</a:t>
            </a: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rtl="0"/>
            <a:r>
              <a:rPr lang="fr-CA" baseline="30000"/>
              <a:t>Chantal LeBel, Cégep Limoilou</a:t>
            </a:r>
            <a:endParaRPr lang="fr-F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2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82">
        <p:fade/>
      </p:transition>
    </mc:Choice>
    <mc:Fallback xmlns="">
      <p:transition spd="med" advTm="28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97868" y="1052736"/>
            <a:ext cx="975106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2600" baseline="30000" dirty="0"/>
          </a:p>
          <a:p>
            <a:pPr marL="0" indent="0">
              <a:buNone/>
            </a:pPr>
            <a:r>
              <a:rPr lang="fr-CA" sz="2600" baseline="30000" dirty="0"/>
              <a:t>	</a:t>
            </a:r>
            <a:r>
              <a:rPr lang="fr-CA" sz="2200" dirty="0"/>
              <a:t>L’infobulle peut être terminée par un point d’interrogation </a:t>
            </a:r>
            <a:r>
              <a:rPr lang="fr-CA" sz="2200" i="1" dirty="0"/>
              <a:t>(?)</a:t>
            </a:r>
            <a:r>
              <a:rPr lang="fr-CA" sz="2200" dirty="0"/>
              <a:t>. Cela 	signifie qu’Antidote n’est pas certain qu’il y a erreur, mais préfère attirer 	votre attention. </a:t>
            </a:r>
          </a:p>
          <a:p>
            <a:pPr marL="0" indent="0">
              <a:buNone/>
            </a:pPr>
            <a:endParaRPr lang="fr-CA" sz="2200" dirty="0"/>
          </a:p>
          <a:p>
            <a:pPr marL="0" indent="0">
              <a:buNone/>
            </a:pPr>
            <a:r>
              <a:rPr lang="fr-CA" sz="2200" dirty="0"/>
              <a:t>	Il peut enfin y avoir plus d’une erreur ou alerte pour un même mot. Dans 	ce cas, il y aura une explication pour chacune.</a:t>
            </a:r>
          </a:p>
          <a:p>
            <a:pPr marL="0" indent="0">
              <a:buNone/>
            </a:pPr>
            <a:endParaRPr lang="fr-CA" sz="2200" dirty="0"/>
          </a:p>
          <a:p>
            <a:pPr marL="0" indent="0" algn="just">
              <a:buNone/>
            </a:pPr>
            <a:r>
              <a:rPr lang="fr-CA" sz="2200" dirty="0"/>
              <a:t>	Dans l’exemple de la prochaine diapositive, l’infobulle indique que le 	mot (</a:t>
            </a:r>
            <a:r>
              <a:rPr lang="fr-CA" sz="2200" i="1" dirty="0"/>
              <a:t>québécois</a:t>
            </a:r>
            <a:r>
              <a:rPr lang="fr-CA" sz="2200" dirty="0"/>
              <a:t>) doit prendre la majuscule. </a:t>
            </a:r>
          </a:p>
          <a:p>
            <a:pPr marL="0" indent="0">
              <a:buNone/>
            </a:pPr>
            <a:endParaRPr lang="fr-CA" sz="2000" baseline="30000" dirty="0"/>
          </a:p>
          <a:p>
            <a:pPr marL="0" indent="0">
              <a:buNone/>
            </a:pPr>
            <a:endParaRPr lang="fr-CA" sz="2200" dirty="0"/>
          </a:p>
          <a:p>
            <a:pPr marL="0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  <a:p>
            <a:pPr marL="301752" lvl="1" indent="0">
              <a:buNone/>
            </a:pPr>
            <a:endParaRPr lang="fr-CA" baseline="30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13F2C9E-1FCA-45AE-AE30-C87979DA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Chantal LeBel, Cégep Limoilou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1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45">
        <p:fade/>
      </p:transition>
    </mc:Choice>
    <mc:Fallback xmlns="">
      <p:transition spd="med" advTm="34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5|4.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4|10.2|7.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1|1.7|2.2|1.9|2.1|2.4|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.6|2.1|2.8|2.7|2.8|2.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9.6|5.9|6.9|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9|3.2|2.2|3|2.4|3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6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6|7.6|6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4|8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8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4|6.7|13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|3.6|2.3|1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0|6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2|7.4|8.5|1.6|1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2.2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|2.2|1.9|1.6|3.1|2.2|6.4|5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4|1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8.8|4|4.1|4.8|7.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2.2|3.7|4.4|5.2|8.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re classique 16: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608_TF02801059_TF02801059.potx" id="{37027BF9-95D4-4C1E-9AED-1AA80C4B78BB}" vid="{CB03363F-4536-4EC6-93BB-061B81450F65}"/>
    </a:ext>
  </a:extLst>
</a:theme>
</file>

<file path=ppt/theme/theme2.xml><?xml version="1.0" encoding="utf-8"?>
<a:theme xmlns:a="http://schemas.openxmlformats.org/drawingml/2006/main" name="Thème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D80E12-3BE9-4746-820E-FFB249F467F2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4873beb7-5857-4685-be1f-d57550cc96c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pédagogique sous forme de livre classique (grand écran)</Template>
  <TotalTime>814</TotalTime>
  <Words>557</Words>
  <Application>Microsoft Office PowerPoint</Application>
  <PresentationFormat>Personnalisé</PresentationFormat>
  <Paragraphs>186</Paragraphs>
  <Slides>25</Slides>
  <Notes>14</Notes>
  <HiddenSlides>0</HiddenSlides>
  <MMClips>25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Constantia</vt:lpstr>
      <vt:lpstr>Times New Roman</vt:lpstr>
      <vt:lpstr>Wingdings</vt:lpstr>
      <vt:lpstr>Livre classique 16:9</vt:lpstr>
      <vt:lpstr>Antidote 9</vt:lpstr>
      <vt:lpstr>Le correcteur et ses prismes</vt:lpstr>
      <vt:lpstr>Le correcteur </vt:lpstr>
      <vt:lpstr>Prisme de correction</vt:lpstr>
      <vt:lpstr>Les soulignés et les types de détections1 </vt:lpstr>
      <vt:lpstr>Présentation PowerPoint</vt:lpstr>
      <vt:lpstr>Présentation PowerPoint</vt:lpstr>
      <vt:lpstr>Les infobulles, premier niveau2 </vt:lpstr>
      <vt:lpstr>Présentation PowerPoint</vt:lpstr>
      <vt:lpstr>Présentation PowerPoint</vt:lpstr>
      <vt:lpstr>Les infobulles, deuxième niveau3 </vt:lpstr>
      <vt:lpstr>Présentation PowerPoint</vt:lpstr>
      <vt:lpstr>Les infobulles et les guides4 </vt:lpstr>
      <vt:lpstr>Présentation PowerPoint</vt:lpstr>
      <vt:lpstr>La bulle Nature et fonction6 </vt:lpstr>
      <vt:lpstr>Présentation PowerPoint</vt:lpstr>
      <vt:lpstr>Prisme de correction</vt:lpstr>
      <vt:lpstr>typographie7</vt:lpstr>
      <vt:lpstr>Présentation PowerPoint</vt:lpstr>
      <vt:lpstr>Prisme de correction</vt:lpstr>
      <vt:lpstr>Style8</vt:lpstr>
      <vt:lpstr>Présentation PowerPoint</vt:lpstr>
      <vt:lpstr>Les tournures</vt:lpstr>
      <vt:lpstr>Le vocabulaire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Antidote 9</dc:title>
  <dc:creator>Chantal Lebel</dc:creator>
  <cp:lastModifiedBy>Chantal Lebel</cp:lastModifiedBy>
  <cp:revision>129</cp:revision>
  <dcterms:created xsi:type="dcterms:W3CDTF">2017-04-25T17:32:00Z</dcterms:created>
  <dcterms:modified xsi:type="dcterms:W3CDTF">2017-10-03T16:46:21Z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